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2" r:id="rId3"/>
    <p:sldId id="314" r:id="rId4"/>
    <p:sldId id="335" r:id="rId5"/>
    <p:sldId id="260" r:id="rId6"/>
    <p:sldId id="299" r:id="rId7"/>
    <p:sldId id="329" r:id="rId8"/>
    <p:sldId id="325" r:id="rId9"/>
    <p:sldId id="283" r:id="rId10"/>
    <p:sldId id="315" r:id="rId11"/>
    <p:sldId id="322" r:id="rId12"/>
    <p:sldId id="319" r:id="rId13"/>
    <p:sldId id="317" r:id="rId14"/>
    <p:sldId id="326" r:id="rId15"/>
    <p:sldId id="318" r:id="rId16"/>
    <p:sldId id="320" r:id="rId17"/>
    <p:sldId id="327" r:id="rId18"/>
    <p:sldId id="321" r:id="rId19"/>
    <p:sldId id="323" r:id="rId20"/>
    <p:sldId id="267" r:id="rId21"/>
    <p:sldId id="258" r:id="rId22"/>
    <p:sldId id="266" r:id="rId23"/>
    <p:sldId id="300" r:id="rId24"/>
    <p:sldId id="331" r:id="rId25"/>
    <p:sldId id="286" r:id="rId26"/>
    <p:sldId id="305" r:id="rId27"/>
    <p:sldId id="332" r:id="rId28"/>
    <p:sldId id="333" r:id="rId29"/>
    <p:sldId id="334" r:id="rId30"/>
    <p:sldId id="31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4CB0-9225-48BD-B4CF-DA6EA8564E6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E0C3-E71C-4323-97B5-8AECB3074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9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3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4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1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8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2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5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8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6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4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580B-171E-4024-A696-7C7107B0393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491C-0CC7-499E-BF04-29052E8D1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4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03799" y="1022802"/>
            <a:ext cx="10501746" cy="3869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приема </a:t>
            </a:r>
            <a:b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Технологический университет </a:t>
            </a:r>
            <a:b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1126" y="5339961"/>
            <a:ext cx="11314545" cy="1180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latin typeface="Arial" pitchFamily="34" charset="0"/>
              </a:rPr>
              <a:t>Ответственный секретарь приемной комиссии </a:t>
            </a:r>
          </a:p>
          <a:p>
            <a:pPr>
              <a:defRPr/>
            </a:pPr>
            <a:r>
              <a:rPr lang="ru-RU" sz="2800" b="1" cap="all" dirty="0"/>
              <a:t>Аренд Оксана Юрьевна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0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9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0221" y="134810"/>
            <a:ext cx="9573126" cy="1325563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о приеме - 2023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680" t="22281" r="15439" b="27895"/>
          <a:stretch/>
        </p:blipFill>
        <p:spPr>
          <a:xfrm>
            <a:off x="1239252" y="1595183"/>
            <a:ext cx="9853863" cy="51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1779" y="134810"/>
            <a:ext cx="9741568" cy="1272885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Зачисление по приоритетам</a:t>
            </a:r>
            <a:endParaRPr lang="ru-RU" sz="48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048" t="20292" r="18136" b="20175"/>
          <a:stretch/>
        </p:blipFill>
        <p:spPr>
          <a:xfrm>
            <a:off x="1924051" y="1046871"/>
            <a:ext cx="8471234" cy="5811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3827" y="5181600"/>
            <a:ext cx="3056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827" y="2319756"/>
            <a:ext cx="305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2019-2022</a:t>
            </a:r>
            <a:endParaRPr lang="ru-RU" sz="4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35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4051" y="392890"/>
            <a:ext cx="9795711" cy="8094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Приоритеты зачисления в заявлении о приеме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614" t="28177" r="15307" b="25742"/>
          <a:stretch/>
        </p:blipFill>
        <p:spPr>
          <a:xfrm>
            <a:off x="962026" y="1732548"/>
            <a:ext cx="9889959" cy="4740442"/>
          </a:xfrm>
          <a:prstGeom prst="rect">
            <a:avLst/>
          </a:prstGeom>
        </p:spPr>
      </p:pic>
      <p:sp>
        <p:nvSpPr>
          <p:cNvPr id="8" name="Нашивка 7"/>
          <p:cNvSpPr/>
          <p:nvPr/>
        </p:nvSpPr>
        <p:spPr>
          <a:xfrm>
            <a:off x="1442788" y="2755233"/>
            <a:ext cx="962526" cy="8712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354556" y="4673269"/>
            <a:ext cx="962526" cy="8712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5289" y="96253"/>
            <a:ext cx="9795711" cy="8094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Приоритеты зачисления в заявлении о приеме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061" t="22249" r="15680" b="13625"/>
          <a:stretch/>
        </p:blipFill>
        <p:spPr>
          <a:xfrm>
            <a:off x="2015289" y="905656"/>
            <a:ext cx="8771022" cy="59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4051" y="392890"/>
            <a:ext cx="9795711" cy="8094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Приоритеты зачисления в заявлении о приеме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745" t="33041" r="25899" b="24152"/>
          <a:stretch/>
        </p:blipFill>
        <p:spPr>
          <a:xfrm>
            <a:off x="1022184" y="1595183"/>
            <a:ext cx="10177714" cy="5068087"/>
          </a:xfrm>
          <a:prstGeom prst="rect">
            <a:avLst/>
          </a:prstGeom>
        </p:spPr>
      </p:pic>
      <p:sp>
        <p:nvSpPr>
          <p:cNvPr id="14" name="Нашивка 13"/>
          <p:cNvSpPr/>
          <p:nvPr/>
        </p:nvSpPr>
        <p:spPr>
          <a:xfrm>
            <a:off x="2021305" y="3065544"/>
            <a:ext cx="1179095" cy="8061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021305" y="4511842"/>
            <a:ext cx="1179095" cy="8061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4051" y="134810"/>
            <a:ext cx="10122637" cy="1325563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о приеме, приоритеты - 2023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680" t="22163" r="15768" b="13509"/>
          <a:stretch/>
        </p:blipFill>
        <p:spPr>
          <a:xfrm>
            <a:off x="2105526" y="1271120"/>
            <a:ext cx="8037095" cy="54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4051" y="0"/>
            <a:ext cx="9795711" cy="157625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Приоритеты зачисления по программам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бакалавриата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программам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специалитета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(ПРИМЕР)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32995"/>
              </p:ext>
            </p:extLst>
          </p:nvPr>
        </p:nvGraphicFramePr>
        <p:xfrm>
          <a:off x="547780" y="1595185"/>
          <a:ext cx="10659291" cy="498581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69625"/>
                <a:gridCol w="5861655"/>
                <a:gridCol w="3228011"/>
              </a:tblGrid>
              <a:tr h="43179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Заявление на приема в </a:t>
                      </a:r>
                      <a:r>
                        <a:rPr lang="ru-RU" sz="2800" dirty="0">
                          <a:effectLst/>
                        </a:rPr>
                        <a:t>рамках КЦП (бюджет)</a:t>
                      </a:r>
                      <a:endParaRPr lang="ru-RU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Приоритет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Направление подготовки/специальность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Форма обучения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7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1.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09.03.03 Прикладная информатика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Очная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7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2. 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09.03.04 Программная инженерия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Очная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7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3. 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09.03.02 Информационные системы и технологии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Очная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7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4. 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10.03.01 Информационная безопасность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Очная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7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5. 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11.05.01 Радиоэлектронные системы и комплексы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Очная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7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6.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10.03.01 Информационная безопасность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Очно-заочная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7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7.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09.03.02 Информационные системы и технологии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Заочная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73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Заявление на прием на </a:t>
                      </a:r>
                      <a:r>
                        <a:rPr lang="ru-RU" sz="2400" dirty="0">
                          <a:effectLst/>
                        </a:rPr>
                        <a:t>платное обучение</a:t>
                      </a:r>
                      <a:endParaRPr lang="ru-RU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09.03.04 Программная инженерия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Очная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09.03.02 Информационные системы и технологии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Очная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98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175" t="29922" r="25702" b="11131"/>
          <a:stretch/>
        </p:blipFill>
        <p:spPr>
          <a:xfrm>
            <a:off x="2085474" y="481262"/>
            <a:ext cx="8983579" cy="60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4052" y="1"/>
            <a:ext cx="8723896" cy="1094873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Условия зачисления - 2023: </a:t>
            </a:r>
            <a:endParaRPr lang="ru-RU" sz="4000" cap="all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600" t="20644" r="15966" b="18421"/>
          <a:stretch/>
        </p:blipFill>
        <p:spPr>
          <a:xfrm>
            <a:off x="1843339" y="933899"/>
            <a:ext cx="8885322" cy="58083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146760" y="5089358"/>
            <a:ext cx="16122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Университет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78254" y="1912938"/>
            <a:ext cx="16122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Университет</a:t>
            </a:r>
            <a:endParaRPr lang="ru-RU" sz="2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443416" y="2529017"/>
            <a:ext cx="3912973" cy="82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43416" y="2846174"/>
            <a:ext cx="2529016" cy="411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2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86" y="10766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771" t="14942" r="15349" b="19917"/>
          <a:stretch/>
        </p:blipFill>
        <p:spPr>
          <a:xfrm>
            <a:off x="2247447" y="148710"/>
            <a:ext cx="9853683" cy="670105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960358" y="2240693"/>
            <a:ext cx="2661438" cy="3114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Университет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52773" y="4745665"/>
            <a:ext cx="2088108" cy="300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Университет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8016" y="494793"/>
            <a:ext cx="3645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2023 г.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C70A6-F691-4F99-93F8-A5FE5970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65" y="143183"/>
            <a:ext cx="9347447" cy="1325563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Новое в Порядке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приема в 2023 г.: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2FCDF8-434B-4872-9716-E939EDC2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825625"/>
            <a:ext cx="1098981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Порядок </a:t>
            </a:r>
            <a:r>
              <a:rPr lang="ru-RU" dirty="0"/>
              <a:t>приема на обучение по образовательным программам высшего образования – программам бакалавриата, программам специалитета, программам магистратуры, утвержденный приказом Министерства науки и высшего образования Российской Федерации от 21 августа 2020 г. № </a:t>
            </a:r>
            <a:r>
              <a:rPr lang="ru-RU" dirty="0" smtClean="0"/>
              <a:t>1076*</a:t>
            </a:r>
          </a:p>
          <a:p>
            <a:pPr marL="0" indent="0" algn="ctr">
              <a:buNone/>
            </a:pPr>
            <a:r>
              <a:rPr lang="ru-RU" dirty="0"/>
              <a:t>*</a:t>
            </a:r>
            <a:r>
              <a:rPr lang="ru-RU" dirty="0" smtClean="0"/>
              <a:t> </a:t>
            </a:r>
            <a:r>
              <a:rPr lang="ru-RU" sz="1800" dirty="0" smtClean="0"/>
              <a:t>с изменениями, установленными </a:t>
            </a:r>
            <a:r>
              <a:rPr lang="ru-RU" sz="1800" dirty="0"/>
              <a:t>Приказом Министерства науки и высшего образования Российской Федерации от 26.08.2022 г. № 814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0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00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632" y="118872"/>
            <a:ext cx="10098368" cy="1325563"/>
          </a:xfrm>
        </p:spPr>
        <p:txBody>
          <a:bodyPr>
            <a:normAutofit/>
          </a:bodyPr>
          <a:lstStyle/>
          <a:p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Формы вступительных испытаний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421227" y="1603256"/>
            <a:ext cx="11158682" cy="4502728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100" dirty="0"/>
              <a:t>Выпускники школ  – </a:t>
            </a:r>
            <a:r>
              <a:rPr lang="ru-RU" sz="3100" dirty="0" smtClean="0"/>
              <a:t>только </a:t>
            </a:r>
            <a:r>
              <a:rPr lang="ru-RU" sz="3100" b="1" u="sng" dirty="0" smtClean="0"/>
              <a:t>по </a:t>
            </a:r>
            <a:r>
              <a:rPr lang="ru-RU" sz="3100" b="1" u="sng" dirty="0"/>
              <a:t>результатам ЕГЭ</a:t>
            </a:r>
            <a:r>
              <a:rPr lang="ru-RU" sz="3100" dirty="0"/>
              <a:t>.</a:t>
            </a:r>
          </a:p>
          <a:p>
            <a:pPr lvl="1">
              <a:spcAft>
                <a:spcPts val="1800"/>
              </a:spcAft>
              <a:defRPr/>
            </a:pPr>
            <a:r>
              <a:rPr lang="ru-RU" sz="3100" dirty="0"/>
              <a:t>Выпускники колледжей</a:t>
            </a:r>
            <a:r>
              <a:rPr lang="en-US" sz="3100" dirty="0"/>
              <a:t> </a:t>
            </a:r>
            <a:r>
              <a:rPr lang="ru-RU" sz="3100" dirty="0"/>
              <a:t>и техникумов</a:t>
            </a:r>
            <a:r>
              <a:rPr lang="en-US" sz="3100" dirty="0"/>
              <a:t> </a:t>
            </a:r>
            <a:r>
              <a:rPr lang="ru-RU" sz="3100" dirty="0" smtClean="0"/>
              <a:t>–</a:t>
            </a:r>
            <a:r>
              <a:rPr lang="ru-RU" sz="3100" b="1" u="sng" dirty="0" smtClean="0"/>
              <a:t>профильные внутренние </a:t>
            </a:r>
            <a:r>
              <a:rPr lang="ru-RU" sz="3100" b="1" u="sng" dirty="0"/>
              <a:t>вступительные испытания </a:t>
            </a:r>
            <a:r>
              <a:rPr lang="ru-RU" sz="3200" dirty="0" smtClean="0"/>
              <a:t>соответствии </a:t>
            </a:r>
            <a:r>
              <a:rPr lang="ru-RU" sz="3200" dirty="0"/>
              <a:t>с направленностью (профилем) образовательных программ среднего профессионального </a:t>
            </a:r>
            <a:r>
              <a:rPr lang="ru-RU" sz="3200" dirty="0" smtClean="0"/>
              <a:t>образования </a:t>
            </a:r>
            <a:r>
              <a:rPr lang="ru-RU" sz="3100" b="1" u="sng" dirty="0" smtClean="0"/>
              <a:t>и </a:t>
            </a:r>
            <a:r>
              <a:rPr lang="ru-RU" sz="3100" b="1" u="sng" dirty="0"/>
              <a:t>(или) по результатам ЕГЭ.</a:t>
            </a:r>
            <a:endParaRPr lang="ru-RU" sz="3100" dirty="0"/>
          </a:p>
          <a:p>
            <a:pPr lvl="1">
              <a:spcAft>
                <a:spcPts val="1800"/>
              </a:spcAft>
              <a:defRPr/>
            </a:pPr>
            <a:r>
              <a:rPr lang="ru-RU" sz="3100" dirty="0"/>
              <a:t>Иностранные граждане; граждане РФ, закончившие школу в иностранных государствах в </a:t>
            </a:r>
            <a:r>
              <a:rPr lang="ru-RU" sz="3100" dirty="0" smtClean="0"/>
              <a:t>2023 </a:t>
            </a:r>
            <a:r>
              <a:rPr lang="ru-RU" sz="3100" dirty="0"/>
              <a:t>году; лица с ограниченными возможностями здоровья – </a:t>
            </a:r>
            <a:r>
              <a:rPr lang="ru-RU" sz="3100" b="1" u="sng" dirty="0"/>
              <a:t>внутренние вступительные испытания </a:t>
            </a:r>
            <a:r>
              <a:rPr lang="ru-RU" sz="3100" b="1" u="sng" dirty="0" smtClean="0"/>
              <a:t>и </a:t>
            </a:r>
            <a:r>
              <a:rPr lang="ru-RU" sz="3100" b="1" u="sng" dirty="0"/>
              <a:t>(или) по результатам </a:t>
            </a:r>
            <a:r>
              <a:rPr lang="ru-RU" sz="3100" b="1" u="sng" dirty="0" smtClean="0"/>
              <a:t>ЕГЭ, поступающие в рамках специальной квоты.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5259" y="6246627"/>
            <a:ext cx="991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>
                <a:solidFill>
                  <a:srgbClr val="002060"/>
                </a:solidFill>
              </a:rPr>
              <a:t>Программы </a:t>
            </a:r>
            <a:r>
              <a:rPr lang="ru-RU" sz="2400" b="1" i="1" cap="all" dirty="0" err="1">
                <a:solidFill>
                  <a:srgbClr val="002060"/>
                </a:solidFill>
              </a:rPr>
              <a:t>бакалавриата</a:t>
            </a:r>
            <a:r>
              <a:rPr lang="ru-RU" sz="2400" b="1" i="1" cap="all" dirty="0">
                <a:solidFill>
                  <a:srgbClr val="002060"/>
                </a:solidFill>
              </a:rPr>
              <a:t> и </a:t>
            </a:r>
            <a:r>
              <a:rPr lang="ru-RU" sz="2400" b="1" i="1" cap="all" dirty="0" err="1">
                <a:solidFill>
                  <a:srgbClr val="002060"/>
                </a:solidFill>
              </a:rPr>
              <a:t>специалитета</a:t>
            </a:r>
            <a:endParaRPr lang="ru-RU" sz="2400" b="1" i="1" cap="all" dirty="0">
              <a:solidFill>
                <a:srgbClr val="00206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6425" cy="15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632" y="135727"/>
            <a:ext cx="10098368" cy="1325563"/>
          </a:xfrm>
        </p:spPr>
        <p:txBody>
          <a:bodyPr>
            <a:normAutofit/>
          </a:bodyPr>
          <a:lstStyle/>
          <a:p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Учет индивидуальных достижений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46" y="3204387"/>
            <a:ext cx="1249297" cy="1759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2" y="2680225"/>
            <a:ext cx="1782483" cy="17564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96" y="2027430"/>
            <a:ext cx="1805419" cy="1495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79560" y="6087725"/>
            <a:ext cx="991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>
                <a:solidFill>
                  <a:srgbClr val="002060"/>
                </a:solidFill>
              </a:rPr>
              <a:t>Программы </a:t>
            </a:r>
            <a:r>
              <a:rPr lang="ru-RU" sz="2400" b="1" i="1" cap="all" dirty="0" err="1">
                <a:solidFill>
                  <a:srgbClr val="002060"/>
                </a:solidFill>
              </a:rPr>
              <a:t>бакалавриата</a:t>
            </a:r>
            <a:r>
              <a:rPr lang="ru-RU" sz="2400" b="1" i="1" cap="all" dirty="0">
                <a:solidFill>
                  <a:srgbClr val="002060"/>
                </a:solidFill>
              </a:rPr>
              <a:t> и </a:t>
            </a:r>
            <a:r>
              <a:rPr lang="ru-RU" sz="2400" b="1" i="1" cap="all" dirty="0" err="1">
                <a:solidFill>
                  <a:srgbClr val="002060"/>
                </a:solidFill>
              </a:rPr>
              <a:t>специалитета</a:t>
            </a:r>
            <a:endParaRPr lang="ru-RU" sz="2400" b="1" i="1" cap="all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08" y="1807892"/>
            <a:ext cx="276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Золотой, серебряный, бронзовый  </a:t>
            </a:r>
            <a:r>
              <a:rPr lang="ru-RU" b="1" dirty="0"/>
              <a:t>значок «ГТО»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8546" y="1381838"/>
            <a:ext cx="276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Аттестат/диплом с отличием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2887" y="2541573"/>
            <a:ext cx="243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Волонтёрство</a:t>
            </a:r>
            <a:r>
              <a:rPr lang="ru-RU" sz="20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932" y="4630715"/>
            <a:ext cx="188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87794" y="3874519"/>
            <a:ext cx="188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97706" y="5313851"/>
            <a:ext cx="188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48" y="2625968"/>
            <a:ext cx="1883049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333848" y="4142193"/>
            <a:ext cx="188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7434" y="1169582"/>
            <a:ext cx="31047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Олимпиады </a:t>
            </a:r>
            <a:r>
              <a:rPr lang="ru-RU" sz="1000" b="1" dirty="0"/>
              <a:t>школьников (не используемые для получения особых прав и (или) особого преимущества при поступлении на обучение по конкретным условиям поступления) и иных интеллектуальных и (или) творческих конкурсах, физкультурных мероприятиях и спортивных мероприятиях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93632" cy="17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5111" y="4720592"/>
            <a:ext cx="4392595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Международная космическая олимпиада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МКО)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5 до 10 баллов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134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717" y="112231"/>
            <a:ext cx="10098368" cy="1325563"/>
          </a:xfrm>
        </p:spPr>
        <p:txBody>
          <a:bodyPr>
            <a:normAutofit/>
          </a:bodyPr>
          <a:lstStyle/>
          <a:p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Учет индивидуальных достижений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704" cy="17530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325" y="4001486"/>
            <a:ext cx="1703432" cy="1082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25" y="2612484"/>
            <a:ext cx="1424586" cy="15142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740" y="3796809"/>
            <a:ext cx="1401107" cy="12867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36" y="2200988"/>
            <a:ext cx="1776085" cy="17760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5259" y="6246627"/>
            <a:ext cx="991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>
                <a:solidFill>
                  <a:srgbClr val="002060"/>
                </a:solidFill>
              </a:rPr>
              <a:t>Программы </a:t>
            </a:r>
            <a:r>
              <a:rPr lang="ru-RU" sz="2400" b="1" i="1" cap="all" dirty="0" err="1">
                <a:solidFill>
                  <a:srgbClr val="002060"/>
                </a:solidFill>
              </a:rPr>
              <a:t>бакалавриата</a:t>
            </a:r>
            <a:r>
              <a:rPr lang="ru-RU" sz="2400" b="1" i="1" cap="all" dirty="0">
                <a:solidFill>
                  <a:srgbClr val="002060"/>
                </a:solidFill>
              </a:rPr>
              <a:t> и </a:t>
            </a:r>
            <a:r>
              <a:rPr lang="ru-RU" sz="2400" b="1" i="1" cap="all" dirty="0" err="1">
                <a:solidFill>
                  <a:srgbClr val="002060"/>
                </a:solidFill>
              </a:rPr>
              <a:t>специалитета</a:t>
            </a:r>
            <a:endParaRPr lang="ru-RU" sz="2400" b="1" i="1" cap="all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505" y="3046457"/>
            <a:ext cx="276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Всероссийский конкурс «Космос»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5883" y="1716647"/>
            <a:ext cx="276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Соревнования по спортивному моделированию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02458" y="2897555"/>
            <a:ext cx="276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Олимпиада и интеллектуальные состязания  МГОТУ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30327" y="1674321"/>
            <a:ext cx="276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Чемпионат «</a:t>
            </a:r>
            <a:r>
              <a:rPr lang="ru-RU" b="1" dirty="0" err="1"/>
              <a:t>Абилимпикс</a:t>
            </a:r>
            <a:r>
              <a:rPr lang="ru-RU" b="1" dirty="0"/>
              <a:t>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80451" y="5357724"/>
            <a:ext cx="188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5 до 10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6659" y="4083026"/>
            <a:ext cx="188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3 до 5 баллов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7556" y="5214805"/>
            <a:ext cx="188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3 до 5 баллов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14288" y="4030464"/>
            <a:ext cx="188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 до 5 баллов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6" y="3385484"/>
            <a:ext cx="1999239" cy="13422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9613" y="2007866"/>
            <a:ext cx="2529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Конкурс «Молодые профессионалы» (</a:t>
            </a:r>
            <a:r>
              <a:rPr lang="en-US" b="1" dirty="0" err="1" smtClean="0"/>
              <a:t>WorldSkills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3136" y="4845557"/>
            <a:ext cx="188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 до 10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82784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632" y="127418"/>
            <a:ext cx="10098368" cy="853657"/>
          </a:xfrm>
        </p:spPr>
        <p:txBody>
          <a:bodyPr>
            <a:normAutofit/>
          </a:bodyPr>
          <a:lstStyle/>
          <a:p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Учет индивидуальных достижений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1382" y="846743"/>
            <a:ext cx="991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cap="all" dirty="0"/>
              <a:t>Портфолио для поступающих на программы магистратуры</a:t>
            </a:r>
            <a:endParaRPr lang="ru-RU" sz="24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16255"/>
              </p:ext>
            </p:extLst>
          </p:nvPr>
        </p:nvGraphicFramePr>
        <p:xfrm>
          <a:off x="257177" y="1353118"/>
          <a:ext cx="11649073" cy="54982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5873"/>
                <a:gridCol w="9220200"/>
                <a:gridCol w="1143000"/>
              </a:tblGrid>
              <a:tr h="59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</a:rPr>
                        <a:t>Приоритет-</a:t>
                      </a:r>
                      <a:r>
                        <a:rPr lang="ru-RU" sz="1400" i="1" dirty="0" err="1" smtClean="0">
                          <a:effectLst/>
                        </a:rPr>
                        <a:t>ность</a:t>
                      </a:r>
                      <a:endParaRPr lang="ru-RU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Показатели</a:t>
                      </a:r>
                      <a:endParaRPr lang="ru-RU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Количество баллов</a:t>
                      </a:r>
                      <a:endParaRPr lang="ru-RU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 anchor="ctr"/>
                </a:tc>
              </a:tr>
              <a:tr h="402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Документ установленного образца с отличием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</a:tr>
              <a:tr h="402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Публикации в изданиях, включенных в базы </a:t>
                      </a:r>
                      <a:r>
                        <a:rPr lang="ru-RU" sz="1400" dirty="0" smtClean="0">
                          <a:effectLst/>
                        </a:rPr>
                        <a:t>SCOPUS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</a:tr>
              <a:tr h="402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Публикации в изданиях, рекомендованных ВАК при Минобрнауки России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</a:tr>
              <a:tr h="402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Публикации,  включенные в РИНЦ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</a:tr>
              <a:tr h="612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Результаты участия поступающих в </a:t>
                      </a:r>
                      <a:r>
                        <a:rPr lang="ru-RU" sz="1400" dirty="0" smtClean="0">
                          <a:effectLst/>
                        </a:rPr>
                        <a:t>2020-2022 </a:t>
                      </a:r>
                      <a:r>
                        <a:rPr lang="ru-RU" sz="1400" dirty="0">
                          <a:effectLst/>
                        </a:rPr>
                        <a:t>годах профильных направлению подготовки Международных и Всероссийских студенческих олимпиадах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10-20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</a:tr>
              <a:tr h="563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Документы, подтверждающие участие поступающих в конкурсах профессионального </a:t>
                      </a:r>
                      <a:r>
                        <a:rPr lang="ru-RU" sz="1400" dirty="0" smtClean="0">
                          <a:effectLst/>
                        </a:rPr>
                        <a:t>мастерства «Молодые профессионалы» (</a:t>
                      </a:r>
                      <a:r>
                        <a:rPr lang="ru-RU" sz="1400" dirty="0" err="1" smtClean="0">
                          <a:effectLst/>
                        </a:rPr>
                        <a:t>WorldSkills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ru-RU" sz="1400" dirty="0">
                          <a:effectLst/>
                        </a:rPr>
                        <a:t>за период </a:t>
                      </a:r>
                      <a:r>
                        <a:rPr lang="ru-RU" sz="1400" dirty="0" smtClean="0">
                          <a:effectLst/>
                        </a:rPr>
                        <a:t>2020-2023 </a:t>
                      </a:r>
                      <a:r>
                        <a:rPr lang="ru-RU" sz="1400" dirty="0">
                          <a:effectLst/>
                        </a:rPr>
                        <a:t>гг.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5-20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</a:tr>
              <a:tr h="472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Документы, подтверждающие участие поступающих в Федеральном интернет-экзамене для выпускников бакалавриата (ФИЭБ)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7-15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</a:tr>
              <a:tr h="549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Документы, подтверждающие участие поступающих во Всероссийском молодёжном конкурсе исследовательских работ и инженерных проектов «Космос», посвящённом памяти лётчика-космонавта А.А. Сереброва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5-10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</a:tr>
              <a:tr h="350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Опыт работы (не менее 6 месяцев)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</a:tr>
              <a:tr h="402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Повышение квалификации, профессиональная переподготовка по профилю программ магистратуры в </a:t>
                      </a:r>
                      <a:r>
                        <a:rPr lang="ru-RU" sz="1400" dirty="0" smtClean="0">
                          <a:effectLst/>
                        </a:rPr>
                        <a:t>2020-2023 </a:t>
                      </a:r>
                      <a:r>
                        <a:rPr lang="ru-RU" sz="1400" dirty="0">
                          <a:effectLst/>
                        </a:rPr>
                        <a:t>гг.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66675" marB="57150"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1625" cy="13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35515"/>
            <a:ext cx="1011936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Минимальное количество баллов </a:t>
            </a:r>
            <a:br>
              <a:rPr lang="ru-RU" sz="40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различным условиям поступления)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22424"/>
              </p:ext>
            </p:extLst>
          </p:nvPr>
        </p:nvGraphicFramePr>
        <p:xfrm>
          <a:off x="371476" y="1466850"/>
          <a:ext cx="11420474" cy="52444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86274"/>
                <a:gridCol w="3714750"/>
                <a:gridCol w="3219450"/>
              </a:tblGrid>
              <a:tr h="371475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Вступительное испытание 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958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Минимальное количество баллов (в рамках контрольных цифр приема и на договорной основе)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</a:rPr>
                        <a:t>По результатам ЕГЭ 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На базе профессионального образования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22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  <a:tr h="42021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 и основы высшей математики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  <a:tr h="49594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 и </a:t>
                      </a:r>
                      <a:r>
                        <a:rPr lang="ru-RU" sz="1800" dirty="0" smtClean="0">
                          <a:effectLst/>
                        </a:rPr>
                        <a:t>инфокоммуникационные </a:t>
                      </a:r>
                      <a:r>
                        <a:rPr lang="ru-RU" sz="1800" dirty="0">
                          <a:effectLst/>
                        </a:rPr>
                        <a:t>технологии (ИКТ)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Информационные технологии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44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  <a:tr h="21922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Техническая физика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  <a:tr h="210107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Обществознание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Основы права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249" marR="6024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  <a:tr h="308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Экономика организации</a:t>
                      </a:r>
                      <a:r>
                        <a:rPr lang="ru-RU" sz="1800" baseline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0249" marR="6024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3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Иностранный язык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Иностранный язык в профессиональной коммуникации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  <a:tr h="21922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Литература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Литература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</a:rPr>
                        <a:t> в системе культуры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  <a:tr h="21922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История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История России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  <a:tr h="21922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  <a:tr h="4384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Творческое испытание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рисунок и композиция)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Творческое испытание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рисунок и композиция)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40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49" marR="60249" marT="0" marB="0"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0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55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13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08920"/>
              </p:ext>
            </p:extLst>
          </p:nvPr>
        </p:nvGraphicFramePr>
        <p:xfrm>
          <a:off x="329609" y="1350377"/>
          <a:ext cx="11568225" cy="50963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448480"/>
                <a:gridCol w="848847"/>
                <a:gridCol w="1106152"/>
                <a:gridCol w="838235"/>
                <a:gridCol w="880678"/>
                <a:gridCol w="883331"/>
                <a:gridCol w="883331"/>
                <a:gridCol w="883331"/>
                <a:gridCol w="883331"/>
                <a:gridCol w="912509"/>
              </a:tblGrid>
              <a:tr h="44034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ИНСТИТУТ ИНФОКОММУНИКАЦИОННЫХ СИСТЕМ И ТЕХНОЛОГИЙ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6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Направление подготовки бакалавров, специальность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Квалификация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Форма обучения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ВСЕГО мест (бюджет и </a:t>
                      </a:r>
                      <a:r>
                        <a:rPr lang="ru-RU" sz="1200" u="none" strike="noStrike" dirty="0" smtClean="0">
                          <a:effectLst/>
                        </a:rPr>
                        <a:t>платное </a:t>
                      </a:r>
                      <a:r>
                        <a:rPr lang="ru-RU" sz="1200" u="none" strike="noStrike" dirty="0">
                          <a:effectLst/>
                        </a:rPr>
                        <a:t>обучение), кол-во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Количество мест в рамках контрольных цифр приема (далее КЦП (бюджет)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Места по договорам об оказании платных обр.услуг (минимальное количество)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644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ВСЕГО              мест в рамках КЦП (бюджет),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Места в рамках целевой квоты, кол-во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Места в рамках особой квоты, кол-во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Места в рамках спец. квоты, кол-во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Основные конкурсные места, кол-во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01.03.02  Прикладная математика и информатика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Бакалавр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Очная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467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09.03.02  Информационные системы и технологии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Бакалавр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Очная 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357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09.03.03  Прикладная информатика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Бакалавр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Очная 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17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357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09.03.04  Программная инженерия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Бакалавр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Очная 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357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10.03.01 Информационная безопасность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Бакалавр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Очная 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35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376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27.03.04 Управление в технических системах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Бакалавр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Очная 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17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467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11.05.01 Радиоэлектронные системы и комплексы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Инженер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Очная 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17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431169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</a:rPr>
                        <a:t>ВСЕГО по ИСиТ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146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120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37EC7A7-E05C-47E3-A884-CD47E613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03" y="0"/>
            <a:ext cx="8846597" cy="1325563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приема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  <a:b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специалитет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5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37EC7A7-E05C-47E3-A884-CD47E613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03" y="0"/>
            <a:ext cx="8846597" cy="1325563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приема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  <a:b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специалитет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075" cy="14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39096"/>
              </p:ext>
            </p:extLst>
          </p:nvPr>
        </p:nvGraphicFramePr>
        <p:xfrm>
          <a:off x="478466" y="1331988"/>
          <a:ext cx="11387468" cy="51290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79877"/>
                <a:gridCol w="837123"/>
                <a:gridCol w="1090873"/>
                <a:gridCol w="826657"/>
                <a:gridCol w="868513"/>
                <a:gridCol w="871130"/>
                <a:gridCol w="871130"/>
                <a:gridCol w="871130"/>
                <a:gridCol w="871130"/>
                <a:gridCol w="899905"/>
              </a:tblGrid>
              <a:tr h="41851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</a:rPr>
                        <a:t>ИНСТИТУТ РАКЕТНО-КОСМИЧЕСКОЙ ТЕХНИКИ И ТЕХНОЛОГИИ МАШИНОСТРОЕНИЯ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Направление подготовки бакалавров, специальность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Квалификация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Форма обучения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ВСЕГО мест (бюджет и </a:t>
                      </a:r>
                      <a:r>
                        <a:rPr lang="ru-RU" sz="1200" u="none" strike="noStrike" dirty="0" smtClean="0">
                          <a:effectLst/>
                        </a:rPr>
                        <a:t>платное </a:t>
                      </a:r>
                      <a:r>
                        <a:rPr lang="ru-RU" sz="1200" u="none" strike="noStrike" dirty="0">
                          <a:effectLst/>
                        </a:rPr>
                        <a:t>обучение), кол-во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Количество мест в рамках контрольных цифр приема (далее КЦП (бюджет)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Места по договорам об оказании платных образовательных услуг (минимальное количество)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923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ВСЕГО              мест в рамках КЦП (бюджет),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Места в рамках целевой квоты, кол-во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Места в рамках особой квоты,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Места в рамках спец. квоты,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Основные конкурсные места,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15.03.05 </a:t>
                      </a:r>
                      <a:r>
                        <a:rPr lang="ru-RU" sz="1400" b="1" u="none" strike="noStrike" dirty="0" err="1">
                          <a:effectLst/>
                        </a:rPr>
                        <a:t>Конструкторско</a:t>
                      </a:r>
                      <a:r>
                        <a:rPr lang="ru-RU" sz="1400" b="1" u="none" strike="noStrike" dirty="0">
                          <a:effectLst/>
                        </a:rPr>
                        <a:t> - технологическое обеспечение машиностроительных производств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Бакалавр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Очная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17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447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15.03.06  </a:t>
                      </a:r>
                      <a:r>
                        <a:rPr lang="ru-RU" sz="1400" b="1" u="none" strike="noStrike" dirty="0" err="1">
                          <a:effectLst/>
                        </a:rPr>
                        <a:t>Мехатроника</a:t>
                      </a:r>
                      <a:r>
                        <a:rPr lang="ru-RU" sz="1400" b="1" u="none" strike="noStrike" dirty="0">
                          <a:effectLst/>
                        </a:rPr>
                        <a:t> и робототехника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Бакалавр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Очная 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418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27.03.02  Управление качеством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Бакалавр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Очная 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17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808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24.05.01  Проектирование, производство и </a:t>
                      </a:r>
                      <a:r>
                        <a:rPr lang="ru-RU" sz="1400" b="1" u="none" strike="noStrike" dirty="0" err="1">
                          <a:effectLst/>
                        </a:rPr>
                        <a:t>эсплуатация</a:t>
                      </a:r>
                      <a:r>
                        <a:rPr lang="ru-RU" sz="1400" b="1" u="none" strike="noStrike" dirty="0">
                          <a:effectLst/>
                        </a:rPr>
                        <a:t> ракет и ракетно-космических комплексов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Инженер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Очная 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22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286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54.03.01 Дизайн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Бакалавр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Очная 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10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608749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</a:rPr>
                        <a:t>ВСЕГО по ИРКТиТМ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83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65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574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37EC7A7-E05C-47E3-A884-CD47E613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03" y="0"/>
            <a:ext cx="8846597" cy="1325563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приема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  <a:b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специалитет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075" cy="14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95640"/>
              </p:ext>
            </p:extLst>
          </p:nvPr>
        </p:nvGraphicFramePr>
        <p:xfrm>
          <a:off x="404037" y="1343321"/>
          <a:ext cx="11270511" cy="526327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45162"/>
                <a:gridCol w="828524"/>
                <a:gridCol w="1079670"/>
                <a:gridCol w="818167"/>
                <a:gridCol w="859593"/>
                <a:gridCol w="862183"/>
                <a:gridCol w="862183"/>
                <a:gridCol w="862183"/>
                <a:gridCol w="862183"/>
                <a:gridCol w="890663"/>
              </a:tblGrid>
              <a:tr h="37184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</a:rPr>
                        <a:t>ИНСТИТУТ ПРОЕКТНОГО МЕНЕДЖМЕНТА И ИНЖЕНЕРНОГО БИЗНЕСА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6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Направление подготовки бакалавров, специальность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Квалификация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Форма обучения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ВСЕГО мест (бюджет и </a:t>
                      </a:r>
                      <a:r>
                        <a:rPr lang="ru-RU" sz="1000" u="none" strike="noStrike" dirty="0" smtClean="0">
                          <a:effectLst/>
                        </a:rPr>
                        <a:t>платное </a:t>
                      </a:r>
                      <a:r>
                        <a:rPr lang="ru-RU" sz="1000" u="none" strike="noStrike" dirty="0">
                          <a:effectLst/>
                        </a:rPr>
                        <a:t>обучение),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Количество мест в рамках контрольных цифр приема (далее КЦП (бюджет)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Места по договорам об оказании платных образовательных услуг (минимальное количество)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784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ВСЕГО              мест в рамках КЦП (бюджет),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Места в рамках целевой квоты,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Места в рамках особой квоты,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Места в рамках спец. квоты,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Основные конкурсные места, кол-во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37.03.01  Психология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Бакалавр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Очная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10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</a:tr>
              <a:tr h="323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38.03.01  Экономика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Бакалавр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Очная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</a:tr>
              <a:tr h="282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38.03.02  Менеджмент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Бакалавр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Очная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</a:tr>
              <a:tr h="442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38.03.04  Государственное  и муниципальное управление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Бакалавр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Очная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</a:tr>
              <a:tr h="315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38.03.05 Бизнес-информатика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Бакалавр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Очная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20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</a:tr>
              <a:tr h="291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39.03.01  Социология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Бакалавр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Очная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</a:tr>
              <a:tr h="498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42.03.01 Реклама и связи с общественностью  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Бакалавр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Очная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</a:tr>
              <a:tr h="33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38.05.01 Экономическая безопасность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Экономист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Очная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</a:tr>
              <a:tr h="435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38.05.02 Таможенное дело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Специалист таможенного дела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Очная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15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15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</a:tr>
              <a:tr h="460769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ВСЕГО по </a:t>
                      </a:r>
                      <a:r>
                        <a:rPr lang="ru-RU" sz="1100" u="none" strike="noStrike" dirty="0" err="1">
                          <a:effectLst/>
                        </a:rPr>
                        <a:t>ИПМиИБ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130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25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</a:rPr>
                        <a:t>105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3" marR="6613" marT="66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047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37EC7A7-E05C-47E3-A884-CD47E613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0"/>
            <a:ext cx="10080331" cy="995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приема </a:t>
            </a:r>
            <a:r>
              <a:rPr lang="ru-RU" sz="4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  <a:br>
              <a:rPr lang="ru-RU" sz="4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специалитет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075" cy="14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60825"/>
              </p:ext>
            </p:extLst>
          </p:nvPr>
        </p:nvGraphicFramePr>
        <p:xfrm>
          <a:off x="287079" y="995952"/>
          <a:ext cx="11536327" cy="572143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32298"/>
                <a:gridCol w="1039826"/>
                <a:gridCol w="1105134"/>
                <a:gridCol w="837463"/>
                <a:gridCol w="879868"/>
                <a:gridCol w="882517"/>
                <a:gridCol w="882517"/>
                <a:gridCol w="882517"/>
                <a:gridCol w="882517"/>
                <a:gridCol w="911670"/>
              </a:tblGrid>
              <a:tr h="34770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ИНСТИТУТ МЕЖДУНАРОДНОГО и ДИСТАНЦИОННОГО ОБРАЗОВАНИЯ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Направление подготовки бакалавров, специальность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Квалификация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Форма обучения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ВСЕГО мест (бюджет и </a:t>
                      </a:r>
                      <a:r>
                        <a:rPr lang="ru-RU" sz="1100" u="none" strike="noStrike" dirty="0" smtClean="0">
                          <a:effectLst/>
                        </a:rPr>
                        <a:t>платное </a:t>
                      </a:r>
                      <a:r>
                        <a:rPr lang="ru-RU" sz="1100" u="none" strike="noStrike" dirty="0">
                          <a:effectLst/>
                        </a:rPr>
                        <a:t>обучение), кол-во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Количество мест в рамках контрольных цифр приема (далее КЦП (бюджет)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Места по договорам об оказании платных образовательных услуг (минимальное количество)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</a:tr>
              <a:tr h="64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ВСЕГО              мест в рамках КЦП (бюджет), кол-во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Места в рамках целевой квоты, кол-во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Места в рамках особой квоты, кол-во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Места в рамках спец. квоты, кол-во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Основные конкурсные места, кол-во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6" marR="7316" marT="73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6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09.03.02  Информационные системы и технологии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Бакалавр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Заочная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260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10.03.01  Информационная безопасность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Бакалавр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Очно-заочная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361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15.03.05 Конструкторско - технологическое обеспечение машиностроительных производств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Бакалавр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Заочная 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254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27.03.02   Управление качеством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Бакалавр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Заочная 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481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24.05.01   Проектирование, производство и эсплуатация ракет и ракетно-космическоих комплексов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Инженер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Очно-заочная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260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37.03.01   Психология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Бакалавр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Очно-заочная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274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38.03.01   Экономика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Бакалавр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Очно-заочная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26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38.03.02   Менеджмент 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Бакалавр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Очно-заочная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32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38.03.04   Государственное  и муниципальное управление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Бакалавр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Очно-заочная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260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38.03.05 Бизнес-информатика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Бакалавр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Очно-заочная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354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42.03.01 Реклама и связи с общественностью   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Бакалавр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Заочная 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240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38.05.01 Экономическая безопасность 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Экономист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Заочная 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  <a:tr h="314269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ИТОГО по ИМиДО: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206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0" marR="5480" marT="54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677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37EC7A7-E05C-47E3-A884-CD47E613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03" y="1"/>
            <a:ext cx="8846597" cy="1128584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приема </a:t>
            </a:r>
            <a:r>
              <a:rPr lang="ru-RU" sz="3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  <a:br>
              <a:rPr lang="ru-RU" sz="3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(магистратура)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075" cy="14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759382"/>
              </p:ext>
            </p:extLst>
          </p:nvPr>
        </p:nvGraphicFramePr>
        <p:xfrm>
          <a:off x="906162" y="1268628"/>
          <a:ext cx="10198445" cy="54208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19046"/>
                <a:gridCol w="824519"/>
                <a:gridCol w="824519"/>
                <a:gridCol w="780450"/>
                <a:gridCol w="1165699"/>
                <a:gridCol w="1165699"/>
                <a:gridCol w="1114522"/>
                <a:gridCol w="1803991"/>
              </a:tblGrid>
              <a:tr h="3589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Направление подготовки 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Квалифи-кация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Форма обучения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ВСЕГО мест (бюджет и платное обучение), количество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Прием в рамках контрольных цифр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Места по договорам об оказании платных образовательных услуг (минимальное количество)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  <a:tr h="473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Всего мест в рамках КЦП (бюджет), количество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Места в рамках целевой квоты, количество* 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Основные конкурсные места (без учета целевой квоты)*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8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ИНСТИТУТ ИНФОКОММУНИКАЦИОННЫХ СИСТЕМ И ТЕХНОЛОГИЙ 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09.04.03   Прикладная информатика 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Магистр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Очная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22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  <a:tr h="439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10.04.01   Информационная безопасность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Магистр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Очная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  <a:tr h="3313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ВСЕГО по ИТиЦТ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44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  <a:tr h="33132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ИНСТИТУТ РАКЕТНО-КОСМИЧЕСКОЙ ТЕХНИКИ И ТЕХНОЛОГИИ МАШИНОСТРОЕНИЯ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27.04.02   Управление качеством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Магистр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Очная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  <a:tr h="3313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ВСЕГО по РКТиТМ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  <a:tr h="33132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ИНСТИТУТ ПРОЕКТНОГО МЕНЕДЖМЕНТА И ИНЖЕНЕРНОГО БИЗНЕСА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37.04.01  Психология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Магистр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Очная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  <a:tr h="331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38.04.02   Менеджмент 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Магистр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Очная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  <a:tr h="331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45.04.02  Лингвистика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Магистр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Очная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  <a:tr h="3313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ВСЕГО по ИПМ и ИБ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  <a:tr h="3313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ИТОГО 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85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59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26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93" marR="2993" marT="299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46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10284296" cy="937202"/>
          </a:xfrm>
        </p:spPr>
        <p:txBody>
          <a:bodyPr/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Сроки приема документов - 2023 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" y="3635444"/>
            <a:ext cx="1663787" cy="1767281"/>
          </a:xfrm>
        </p:spPr>
      </p:pic>
      <p:sp>
        <p:nvSpPr>
          <p:cNvPr id="5" name="TextBox 4"/>
          <p:cNvSpPr txBox="1"/>
          <p:nvPr/>
        </p:nvSpPr>
        <p:spPr>
          <a:xfrm>
            <a:off x="1935125" y="861970"/>
            <a:ext cx="991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</a:rPr>
              <a:t>На Программы </a:t>
            </a:r>
            <a:r>
              <a:rPr lang="ru-RU" sz="2400" b="1" cap="all" dirty="0" err="1">
                <a:solidFill>
                  <a:srgbClr val="002060"/>
                </a:solidFill>
              </a:rPr>
              <a:t>бакалавриата</a:t>
            </a:r>
            <a:r>
              <a:rPr lang="ru-RU" sz="2400" b="1" cap="all" dirty="0">
                <a:solidFill>
                  <a:srgbClr val="002060"/>
                </a:solidFill>
              </a:rPr>
              <a:t> и </a:t>
            </a:r>
            <a:r>
              <a:rPr lang="ru-RU" sz="2400" b="1" cap="all" dirty="0" err="1" smtClean="0">
                <a:solidFill>
                  <a:srgbClr val="002060"/>
                </a:solidFill>
              </a:rPr>
              <a:t>специалитета</a:t>
            </a:r>
            <a:r>
              <a:rPr lang="ru-RU" sz="2400" b="1" cap="all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контрольных цифр приема (бюджет)</a:t>
            </a:r>
            <a:endParaRPr lang="ru-RU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750" y="2600754"/>
            <a:ext cx="51568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Поступающие по </a:t>
            </a:r>
            <a:r>
              <a:rPr lang="ru-RU" sz="2400" b="1" i="1" dirty="0"/>
              <a:t>результатам ЕГЭ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9568" y="2555843"/>
            <a:ext cx="520816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Поступающие по внутренним вступительным </a:t>
            </a:r>
            <a:r>
              <a:rPr lang="ru-RU" sz="2400" b="1" i="1" dirty="0" smtClean="0"/>
              <a:t>испытаниям (СПО)</a:t>
            </a:r>
            <a:endParaRPr lang="ru-RU" sz="24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434" y="3736185"/>
            <a:ext cx="1596251" cy="1596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9154" y="4330184"/>
            <a:ext cx="29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20.06 </a:t>
            </a: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24.07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0560" y="4196203"/>
            <a:ext cx="225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10.07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750" y="5876789"/>
            <a:ext cx="113055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Прием документов на очну</a:t>
            </a:r>
            <a:r>
              <a:rPr lang="ru-RU" sz="2800" b="1" dirty="0">
                <a:solidFill>
                  <a:srgbClr val="FF0000"/>
                </a:solidFill>
              </a:rPr>
              <a:t>ю</a:t>
            </a:r>
            <a:r>
              <a:rPr lang="ru-RU" sz="2800" b="1" dirty="0" smtClean="0">
                <a:solidFill>
                  <a:srgbClr val="FF0000"/>
                </a:solidFill>
              </a:rPr>
              <a:t> и очно-заочную формы обучения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0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5400000">
            <a:off x="9870776" y="3563504"/>
            <a:ext cx="856737" cy="65078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3918920" y="3365253"/>
            <a:ext cx="856737" cy="6507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49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БЛАГОДАРЮ ЗА 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1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10284296" cy="937202"/>
          </a:xfrm>
        </p:spPr>
        <p:txBody>
          <a:bodyPr/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Сроки зачисления - 2023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4543" y="656507"/>
            <a:ext cx="9910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err="1" smtClean="0">
                <a:solidFill>
                  <a:srgbClr val="002060"/>
                </a:solidFill>
              </a:rPr>
              <a:t>бакалавриат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специалитет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smtClean="0">
                <a:solidFill>
                  <a:srgbClr val="FF0000"/>
                </a:solidFill>
              </a:rPr>
              <a:t>по всем формам обучения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рамках контрольных цифр приема (бюджет)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0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085" t="29832" r="17662" b="20049"/>
          <a:stretch/>
        </p:blipFill>
        <p:spPr>
          <a:xfrm>
            <a:off x="2094543" y="1487504"/>
            <a:ext cx="8851541" cy="462579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75164" y="6113295"/>
          <a:ext cx="11069506" cy="3913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20250"/>
                <a:gridCol w="3349256"/>
              </a:tblGrid>
              <a:tr h="3375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Зачисление на платное обучение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августа</a:t>
                      </a:r>
                      <a:r>
                        <a:rPr lang="ru-RU" sz="2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49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10284296" cy="937202"/>
          </a:xfrm>
        </p:spPr>
        <p:txBody>
          <a:bodyPr/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Сроки </a:t>
            </a:r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приема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документов -2023 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219" y="5948584"/>
            <a:ext cx="109327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Очная, очно-заочная </a:t>
            </a:r>
            <a:r>
              <a:rPr lang="ru-RU" sz="2800" b="1" dirty="0">
                <a:solidFill>
                  <a:srgbClr val="FF0000"/>
                </a:solidFill>
              </a:rPr>
              <a:t>и заочная </a:t>
            </a:r>
            <a:r>
              <a:rPr lang="ru-RU" sz="2800" b="1" dirty="0" smtClean="0">
                <a:solidFill>
                  <a:srgbClr val="FF0000"/>
                </a:solidFill>
              </a:rPr>
              <a:t>формы обучения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0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88983" y="712439"/>
            <a:ext cx="991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</a:rPr>
              <a:t>На Программы </a:t>
            </a:r>
            <a:r>
              <a:rPr lang="ru-RU" sz="2400" b="1" cap="all" dirty="0" err="1">
                <a:solidFill>
                  <a:srgbClr val="002060"/>
                </a:solidFill>
              </a:rPr>
              <a:t>бакалавриата</a:t>
            </a:r>
            <a:r>
              <a:rPr lang="ru-RU" sz="2400" b="1" cap="all" dirty="0">
                <a:solidFill>
                  <a:srgbClr val="002060"/>
                </a:solidFill>
              </a:rPr>
              <a:t> и </a:t>
            </a:r>
            <a:r>
              <a:rPr lang="ru-RU" sz="2400" b="1" cap="all" dirty="0" err="1" smtClean="0">
                <a:solidFill>
                  <a:srgbClr val="002060"/>
                </a:solidFill>
              </a:rPr>
              <a:t>специалитета</a:t>
            </a:r>
            <a:r>
              <a:rPr lang="ru-RU" sz="2400" b="1" cap="all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cap="all" dirty="0" smtClean="0">
                <a:solidFill>
                  <a:schemeClr val="accent2">
                    <a:lumMod val="50000"/>
                  </a:schemeClr>
                </a:solidFill>
              </a:rPr>
              <a:t>По договорам об оказании платных образовательных услуг (платное обучение)</a:t>
            </a:r>
            <a:endParaRPr lang="ru-RU" sz="2400" b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2108"/>
              </p:ext>
            </p:extLst>
          </p:nvPr>
        </p:nvGraphicFramePr>
        <p:xfrm>
          <a:off x="346632" y="1967024"/>
          <a:ext cx="11219292" cy="37426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16849"/>
                <a:gridCol w="4102443"/>
              </a:tblGrid>
              <a:tr h="7605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Начало приема 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заявлений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о приеме на обучение и документов, прилагаемых к заявлению, 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-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smtClean="0">
                          <a:effectLst/>
                          <a:latin typeface="+mn-lt"/>
                        </a:rPr>
                        <a:t>20 </a:t>
                      </a:r>
                      <a:r>
                        <a:rPr lang="ru-RU" sz="2000" b="1" dirty="0">
                          <a:effectLst/>
                          <a:latin typeface="+mn-lt"/>
                        </a:rPr>
                        <a:t>июня 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76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  <a:latin typeface="+mn-lt"/>
                        </a:rPr>
                        <a:t>Завершение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приема документов от поступающих на обучение по результатам 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вступительных</a:t>
                      </a:r>
                      <a:r>
                        <a:rPr lang="ru-RU" sz="2000" baseline="0" dirty="0" smtClean="0">
                          <a:effectLst/>
                          <a:latin typeface="+mn-lt"/>
                        </a:rPr>
                        <a:t> испытаний (в том числе на Дизайн)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проводимых Университетом 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самостоятельно,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-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smtClean="0">
                          <a:effectLst/>
                          <a:latin typeface="+mn-lt"/>
                        </a:rPr>
                        <a:t>первый </a:t>
                      </a:r>
                      <a:r>
                        <a:rPr lang="ru-RU" sz="2000" b="1" dirty="0">
                          <a:effectLst/>
                          <a:latin typeface="+mn-lt"/>
                        </a:rPr>
                        <a:t>поток – 10 июля (18.00)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второй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поток  – 7 </a:t>
                      </a:r>
                      <a:r>
                        <a:rPr lang="ru-RU" sz="2000" b="1" dirty="0">
                          <a:effectLst/>
                          <a:latin typeface="+mn-lt"/>
                        </a:rPr>
                        <a:t>августа (18.00)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68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Завершение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приема документов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от поступающих на 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обучение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без прохождения вступительных испытаний, проводимых Университетом самостоятельно (</a:t>
                      </a:r>
                      <a:r>
                        <a:rPr lang="ru-RU" sz="2000" b="1" u="sng" dirty="0">
                          <a:effectLst/>
                          <a:latin typeface="+mn-lt"/>
                        </a:rPr>
                        <a:t>по результатам ЕГЭ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), в том числе от поступающих без вступительных 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испытаний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-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августа (18.00)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Зачисление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31 августа</a:t>
                      </a:r>
                      <a:r>
                        <a:rPr lang="ru-RU" sz="20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65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7928"/>
            <a:ext cx="10284296" cy="937202"/>
          </a:xfrm>
        </p:spPr>
        <p:txBody>
          <a:bodyPr/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Сроки </a:t>
            </a:r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приема </a:t>
            </a: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документов - 2023 </a:t>
            </a: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3209" y="1623157"/>
            <a:ext cx="991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solidFill>
                  <a:srgbClr val="002060"/>
                </a:solidFill>
              </a:rPr>
              <a:t>Программы магистратуры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9" y="2623466"/>
            <a:ext cx="2756546" cy="29219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67250" y="3171825"/>
            <a:ext cx="607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20.06 –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09.08 (в рамках КЦП)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9658" y="4486754"/>
            <a:ext cx="607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20.06 – 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21.08 (платное обучение)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0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3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29199D-C307-4DB2-8750-97F74A17B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54" y="1724024"/>
            <a:ext cx="11358795" cy="49720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 </a:t>
            </a:r>
            <a:r>
              <a:rPr lang="ru-RU" sz="4000" dirty="0" err="1" smtClean="0"/>
              <a:t>Госуслуги</a:t>
            </a:r>
            <a:r>
              <a:rPr lang="ru-RU" sz="4000" i="1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 онлайн-подача </a:t>
            </a:r>
            <a:r>
              <a:rPr lang="ru-RU" sz="4000" dirty="0"/>
              <a:t>заявления через сайт </a:t>
            </a:r>
            <a:r>
              <a:rPr lang="ru-RU" sz="4000" dirty="0" smtClean="0"/>
              <a:t>университета;</a:t>
            </a:r>
            <a:endParaRPr lang="ru-RU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 личная подача документов в университете;</a:t>
            </a:r>
            <a:endParaRPr lang="ru-RU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 через </a:t>
            </a:r>
            <a:r>
              <a:rPr lang="ru-RU" sz="4000" dirty="0"/>
              <a:t>операторов почтовой связи общего пользования (в адрес приемной комиссии Университета: 141070, Россия, Московская область, г. Королев, ул. Гагарина, д.42</a:t>
            </a:r>
            <a:r>
              <a:rPr lang="ru-RU" sz="4000" dirty="0" smtClean="0"/>
              <a:t>).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1016AF9-4074-4AE4-AB7C-A8F4BA3D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287" y="133165"/>
            <a:ext cx="934744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Формы подачи документов на поступлении:</a:t>
            </a:r>
            <a:endParaRPr lang="ru-RU" sz="40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0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7928"/>
            <a:ext cx="10284296" cy="937202"/>
          </a:xfrm>
        </p:spPr>
        <p:txBody>
          <a:bodyPr/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Сроки </a:t>
            </a:r>
            <a:r>
              <a:rPr lang="ru-RU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приема документов 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0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487" t="21178" r="18408" b="17397"/>
          <a:stretch/>
        </p:blipFill>
        <p:spPr>
          <a:xfrm>
            <a:off x="2456596" y="232012"/>
            <a:ext cx="8980227" cy="6318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33368" y="5613992"/>
            <a:ext cx="239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2023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855" y="146318"/>
            <a:ext cx="57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3.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24050" cy="1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419" t="21895" r="16294" b="57282"/>
          <a:stretch/>
        </p:blipFill>
        <p:spPr>
          <a:xfrm>
            <a:off x="830180" y="1985211"/>
            <a:ext cx="9998241" cy="22445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0352" t="62514" r="15306" b="15146"/>
          <a:stretch/>
        </p:blipFill>
        <p:spPr>
          <a:xfrm>
            <a:off x="830180" y="4397134"/>
            <a:ext cx="10069931" cy="2328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2852" y="2334127"/>
            <a:ext cx="228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Университет: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87125" y="5662864"/>
            <a:ext cx="26389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Университетом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44979" y="5402179"/>
            <a:ext cx="1455821" cy="385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2370221" y="134810"/>
            <a:ext cx="9573126" cy="1325563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Заявление о приеме - 2023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39897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1787</Words>
  <Application>Microsoft Office PowerPoint</Application>
  <PresentationFormat>Широкоэкранный</PresentationFormat>
  <Paragraphs>699</Paragraphs>
  <Slides>30</Slides>
  <Notes>0</Notes>
  <HiddenSlides>10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Новое в Порядке приема в 2023 г.:</vt:lpstr>
      <vt:lpstr>1. Сроки приема документов - 2023 </vt:lpstr>
      <vt:lpstr>2. Сроки зачисления - 2023</vt:lpstr>
      <vt:lpstr>Сроки приема документов -2023 </vt:lpstr>
      <vt:lpstr>Сроки приема документов - 2023 </vt:lpstr>
      <vt:lpstr>Формы подачи документов на поступлении:</vt:lpstr>
      <vt:lpstr>Сроки приема документов </vt:lpstr>
      <vt:lpstr>3. Заявление о приеме - 2023</vt:lpstr>
      <vt:lpstr>Заявление о приеме - 2023</vt:lpstr>
      <vt:lpstr>4. Зачисление по приоритетам</vt:lpstr>
      <vt:lpstr>Приоритеты зачисления в заявлении о приеме</vt:lpstr>
      <vt:lpstr>Приоритеты зачисления в заявлении о приеме</vt:lpstr>
      <vt:lpstr>Приоритеты зачисления в заявлении о приеме</vt:lpstr>
      <vt:lpstr>Заявление о приеме, приоритеты - 2023</vt:lpstr>
      <vt:lpstr>Приоритеты зачисления по программам бакалавриата и программам специалитета  (ПРИМЕР)</vt:lpstr>
      <vt:lpstr>Презентация PowerPoint</vt:lpstr>
      <vt:lpstr>5. Условия зачисления - 2023: </vt:lpstr>
      <vt:lpstr>Презентация PowerPoint</vt:lpstr>
      <vt:lpstr>Формы вступительных испытаний</vt:lpstr>
      <vt:lpstr>Учет индивидуальных достижений</vt:lpstr>
      <vt:lpstr>Учет индивидуальных достижений</vt:lpstr>
      <vt:lpstr>Учет индивидуальных достижений</vt:lpstr>
      <vt:lpstr>Минимальное количество баллов  (по различным условиям поступления)</vt:lpstr>
      <vt:lpstr>план приема 2023 (бакалавриат и специалитет)</vt:lpstr>
      <vt:lpstr>план приема 2023 (бакалавриат и специалитет)</vt:lpstr>
      <vt:lpstr>план приема 2023 (бакалавриат и специалитет)</vt:lpstr>
      <vt:lpstr>план приема 2023 (бакалавриат и специалитет)</vt:lpstr>
      <vt:lpstr>план приема 2023 (магистратура)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Аренд Оксана Юрьевна</cp:lastModifiedBy>
  <cp:revision>183</cp:revision>
  <dcterms:created xsi:type="dcterms:W3CDTF">2020-04-23T16:11:58Z</dcterms:created>
  <dcterms:modified xsi:type="dcterms:W3CDTF">2022-10-25T06:45:10Z</dcterms:modified>
</cp:coreProperties>
</file>