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98" r:id="rId4"/>
    <p:sldId id="299" r:id="rId5"/>
    <p:sldId id="259" r:id="rId6"/>
    <p:sldId id="283" r:id="rId7"/>
    <p:sldId id="284" r:id="rId8"/>
    <p:sldId id="285" r:id="rId9"/>
    <p:sldId id="289" r:id="rId10"/>
    <p:sldId id="297" r:id="rId11"/>
    <p:sldId id="288" r:id="rId12"/>
    <p:sldId id="294" r:id="rId13"/>
    <p:sldId id="271" r:id="rId14"/>
    <p:sldId id="295" r:id="rId15"/>
    <p:sldId id="296" r:id="rId16"/>
    <p:sldId id="290" r:id="rId17"/>
    <p:sldId id="292" r:id="rId18"/>
    <p:sldId id="293" r:id="rId19"/>
    <p:sldId id="280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D87"/>
    <a:srgbClr val="E6E961"/>
    <a:srgbClr val="FF6600"/>
    <a:srgbClr val="FF7453"/>
    <a:srgbClr val="FF3300"/>
    <a:srgbClr val="B0DD83"/>
    <a:srgbClr val="33CC33"/>
    <a:srgbClr val="F29B6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reishikova\Downloads\&#1069;&#1092;&#1092;&#1077;&#1082;&#1090;&#1080;&#1074;&#1085;&#1086;&#1089;&#1090;&#1100;%20&#1076;&#1077;&#1103;&#1090;&#1077;&#1083;&#1100;&#1085;&#1086;&#1089;&#1090;&#1080;%20&#1095;&#1083;&#1077;&#1085;&#1086;&#1074;%20&#1062;&#1050;_&#1069;&#1050;%202022_&#1058;&#1058;&#104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reishikova\Downloads\&#1069;&#1092;&#1092;&#1077;&#1082;&#1090;&#1080;&#1074;&#1085;&#1086;&#1089;&#1090;&#1100;%20&#1076;&#1077;&#1103;&#1090;&#1077;&#1083;&#1100;&#1085;&#1086;&#1089;&#1090;&#1080;%20&#1095;&#1083;&#1077;&#1085;&#1086;&#1074;%20&#1062;&#1050;_&#1069;&#1050;%202022_&#1058;&#1058;&#1044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reishikova\Downloads\&#1069;&#1092;&#1092;&#1077;&#1082;&#1090;&#1080;&#1074;&#1085;&#1086;&#1089;&#1090;&#1100;%20&#1076;&#1077;&#1103;&#1090;&#1077;&#1083;&#1100;&#1085;&#1086;&#1089;&#1090;&#1080;%20&#1095;&#1083;&#1077;&#1085;&#1086;&#1074;%20&#1062;&#1050;_&#1069;&#1050;%202022_&#1058;&#1058;&#104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reishikova\Downloads\&#1069;&#1092;&#1092;&#1077;&#1082;&#1090;&#1080;&#1074;&#1085;&#1086;&#1089;&#1090;&#1100;%20&#1076;&#1077;&#1103;&#1090;&#1077;&#1083;&#1100;&#1085;&#1086;&#1089;&#1090;&#1080;%20&#1095;&#1083;&#1077;&#1085;&#1086;&#1074;%20&#1062;&#1050;_&#1069;&#1050;%202022_&#1058;&#1058;&#104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% эффективности работы ППС за осенний семестр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ГСД</c:v>
                </c:pt>
                <c:pt idx="1">
                  <c:v>ИБ</c:v>
                </c:pt>
                <c:pt idx="2">
                  <c:v>ИТУС</c:v>
                </c:pt>
                <c:pt idx="3">
                  <c:v>ИЯ</c:v>
                </c:pt>
                <c:pt idx="4">
                  <c:v>МЕНД</c:v>
                </c:pt>
                <c:pt idx="5">
                  <c:v>ТТ</c:v>
                </c:pt>
                <c:pt idx="6">
                  <c:v>УКС</c:v>
                </c:pt>
                <c:pt idx="7">
                  <c:v>Упр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Лист1!$B$2:$B$11</c:f>
              <c:numCache>
                <c:formatCode>0.00</c:formatCode>
                <c:ptCount val="10"/>
                <c:pt idx="0">
                  <c:v>11.85</c:v>
                </c:pt>
                <c:pt idx="1">
                  <c:v>10.73</c:v>
                </c:pt>
                <c:pt idx="2">
                  <c:v>10.85</c:v>
                </c:pt>
                <c:pt idx="3">
                  <c:v>11.73</c:v>
                </c:pt>
                <c:pt idx="4">
                  <c:v>11.03</c:v>
                </c:pt>
                <c:pt idx="5">
                  <c:v>10.76</c:v>
                </c:pt>
                <c:pt idx="6">
                  <c:v>13.51</c:v>
                </c:pt>
                <c:pt idx="7">
                  <c:v>14.79</c:v>
                </c:pt>
                <c:pt idx="8">
                  <c:v>13.96</c:v>
                </c:pt>
                <c:pt idx="9">
                  <c:v>13.28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% эффективности работы ППС за весенний семестр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ГСД</c:v>
                </c:pt>
                <c:pt idx="1">
                  <c:v>ИБ</c:v>
                </c:pt>
                <c:pt idx="2">
                  <c:v>ИТУС</c:v>
                </c:pt>
                <c:pt idx="3">
                  <c:v>ИЯ</c:v>
                </c:pt>
                <c:pt idx="4">
                  <c:v>МЕНД</c:v>
                </c:pt>
                <c:pt idx="5">
                  <c:v>ТТ</c:v>
                </c:pt>
                <c:pt idx="6">
                  <c:v>УКС</c:v>
                </c:pt>
                <c:pt idx="7">
                  <c:v>Упр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Лист1!$C$2:$C$11</c:f>
              <c:numCache>
                <c:formatCode>0.00</c:formatCode>
                <c:ptCount val="10"/>
                <c:pt idx="0">
                  <c:v>11.83</c:v>
                </c:pt>
                <c:pt idx="1">
                  <c:v>12.04</c:v>
                </c:pt>
                <c:pt idx="2">
                  <c:v>10.27</c:v>
                </c:pt>
                <c:pt idx="3">
                  <c:v>10.83</c:v>
                </c:pt>
                <c:pt idx="4">
                  <c:v>11.1</c:v>
                </c:pt>
                <c:pt idx="5">
                  <c:v>10.69</c:v>
                </c:pt>
                <c:pt idx="6">
                  <c:v>11.39</c:v>
                </c:pt>
                <c:pt idx="7">
                  <c:v>12.71</c:v>
                </c:pt>
                <c:pt idx="8">
                  <c:v>14.31</c:v>
                </c:pt>
                <c:pt idx="9">
                  <c:v>13.31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4833368"/>
        <c:axId val="424834152"/>
      </c:barChart>
      <c:catAx>
        <c:axId val="424833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24834152"/>
        <c:crossesAt val="7"/>
        <c:auto val="1"/>
        <c:lblAlgn val="ctr"/>
        <c:lblOffset val="100"/>
        <c:noMultiLvlLbl val="0"/>
      </c:catAx>
      <c:valAx>
        <c:axId val="424834152"/>
        <c:scaling>
          <c:orientation val="minMax"/>
          <c:max val="15"/>
          <c:min val="1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24833368"/>
        <c:crosses val="autoZero"/>
        <c:crossBetween val="between"/>
        <c:majorUnit val="1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PowerPoint]Лист1'!$D$1</c:f>
              <c:strCache>
                <c:ptCount val="1"/>
                <c:pt idx="0">
                  <c:v>Средний % доплат на одного ППС осенний семестр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PowerPoint]Лист1'!$A$2:$A$11</c:f>
              <c:strCache>
                <c:ptCount val="10"/>
                <c:pt idx="0">
                  <c:v>ГСД</c:v>
                </c:pt>
                <c:pt idx="1">
                  <c:v>ИБ</c:v>
                </c:pt>
                <c:pt idx="2">
                  <c:v>ИТУС</c:v>
                </c:pt>
                <c:pt idx="3">
                  <c:v>ИЯ</c:v>
                </c:pt>
                <c:pt idx="4">
                  <c:v>МЕНД</c:v>
                </c:pt>
                <c:pt idx="5">
                  <c:v>ТТ</c:v>
                </c:pt>
                <c:pt idx="6">
                  <c:v>УКС</c:v>
                </c:pt>
                <c:pt idx="7">
                  <c:v>Упр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'[Диаграмма в Microsoft PowerPoint]Лист1'!$D$2:$D$11</c:f>
              <c:numCache>
                <c:formatCode>General</c:formatCode>
                <c:ptCount val="10"/>
                <c:pt idx="0">
                  <c:v>12.88</c:v>
                </c:pt>
                <c:pt idx="1">
                  <c:v>7</c:v>
                </c:pt>
                <c:pt idx="2">
                  <c:v>25.52</c:v>
                </c:pt>
                <c:pt idx="3">
                  <c:v>13.93</c:v>
                </c:pt>
                <c:pt idx="4">
                  <c:v>24.53</c:v>
                </c:pt>
                <c:pt idx="5">
                  <c:v>9.5</c:v>
                </c:pt>
                <c:pt idx="6">
                  <c:v>13.92</c:v>
                </c:pt>
                <c:pt idx="7">
                  <c:v>13.4</c:v>
                </c:pt>
                <c:pt idx="8">
                  <c:v>12.44</c:v>
                </c:pt>
                <c:pt idx="9">
                  <c:v>9.25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PowerPoint]Лист1'!$E$1</c:f>
              <c:strCache>
                <c:ptCount val="1"/>
                <c:pt idx="0">
                  <c:v>Средний % доплат на одного ППС весенний семестр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PowerPoint]Лист1'!$A$2:$A$11</c:f>
              <c:strCache>
                <c:ptCount val="10"/>
                <c:pt idx="0">
                  <c:v>ГСД</c:v>
                </c:pt>
                <c:pt idx="1">
                  <c:v>ИБ</c:v>
                </c:pt>
                <c:pt idx="2">
                  <c:v>ИТУС</c:v>
                </c:pt>
                <c:pt idx="3">
                  <c:v>ИЯ</c:v>
                </c:pt>
                <c:pt idx="4">
                  <c:v>МЕНД</c:v>
                </c:pt>
                <c:pt idx="5">
                  <c:v>ТТ</c:v>
                </c:pt>
                <c:pt idx="6">
                  <c:v>УКС</c:v>
                </c:pt>
                <c:pt idx="7">
                  <c:v>Упр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'[Диаграмма в Microsoft PowerPoint]Лист1'!$E$2:$E$11</c:f>
              <c:numCache>
                <c:formatCode>General</c:formatCode>
                <c:ptCount val="10"/>
                <c:pt idx="0">
                  <c:v>16.13</c:v>
                </c:pt>
                <c:pt idx="1">
                  <c:v>7.2</c:v>
                </c:pt>
                <c:pt idx="2">
                  <c:v>15.58</c:v>
                </c:pt>
                <c:pt idx="3">
                  <c:v>18.28</c:v>
                </c:pt>
                <c:pt idx="4">
                  <c:v>8.5</c:v>
                </c:pt>
                <c:pt idx="5">
                  <c:v>13.7</c:v>
                </c:pt>
                <c:pt idx="6">
                  <c:v>12.2</c:v>
                </c:pt>
                <c:pt idx="7">
                  <c:v>14.61</c:v>
                </c:pt>
                <c:pt idx="8">
                  <c:v>12.83</c:v>
                </c:pt>
                <c:pt idx="9">
                  <c:v>11.31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4832584"/>
        <c:axId val="424833760"/>
      </c:barChart>
      <c:catAx>
        <c:axId val="424832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4833760"/>
        <c:crosses val="autoZero"/>
        <c:auto val="1"/>
        <c:lblAlgn val="ctr"/>
        <c:lblOffset val="100"/>
        <c:noMultiLvlLbl val="0"/>
      </c:catAx>
      <c:valAx>
        <c:axId val="42483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4832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Количество ППС по выплатам осенний семестр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PowerPoint]Лист1'!$A$2:$A$11</c:f>
              <c:strCache>
                <c:ptCount val="10"/>
                <c:pt idx="0">
                  <c:v>ГСД</c:v>
                </c:pt>
                <c:pt idx="1">
                  <c:v>ИБ</c:v>
                </c:pt>
                <c:pt idx="2">
                  <c:v>ИТУС</c:v>
                </c:pt>
                <c:pt idx="3">
                  <c:v>ИЯ</c:v>
                </c:pt>
                <c:pt idx="4">
                  <c:v>МЕНД</c:v>
                </c:pt>
                <c:pt idx="5">
                  <c:v>ТТ</c:v>
                </c:pt>
                <c:pt idx="6">
                  <c:v>УКС</c:v>
                </c:pt>
                <c:pt idx="7">
                  <c:v>Упр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'[Диаграмма в Microsoft PowerPoint]Лист1'!$B$2:$B$11</c:f>
              <c:numCache>
                <c:formatCode>General</c:formatCode>
                <c:ptCount val="10"/>
                <c:pt idx="0">
                  <c:v>10</c:v>
                </c:pt>
                <c:pt idx="1">
                  <c:v>2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11</c:v>
                </c:pt>
                <c:pt idx="7">
                  <c:v>11</c:v>
                </c:pt>
                <c:pt idx="8">
                  <c:v>8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Количество ППС по выплатам весенний семестр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в Microsoft PowerPoint]Лист1'!$A$2:$A$11</c:f>
              <c:strCache>
                <c:ptCount val="10"/>
                <c:pt idx="0">
                  <c:v>ГСД</c:v>
                </c:pt>
                <c:pt idx="1">
                  <c:v>ИБ</c:v>
                </c:pt>
                <c:pt idx="2">
                  <c:v>ИТУС</c:v>
                </c:pt>
                <c:pt idx="3">
                  <c:v>ИЯ</c:v>
                </c:pt>
                <c:pt idx="4">
                  <c:v>МЕНД</c:v>
                </c:pt>
                <c:pt idx="5">
                  <c:v>ТТ</c:v>
                </c:pt>
                <c:pt idx="6">
                  <c:v>УКС</c:v>
                </c:pt>
                <c:pt idx="7">
                  <c:v>Упр</c:v>
                </c:pt>
                <c:pt idx="8">
                  <c:v>ФБУ</c:v>
                </c:pt>
                <c:pt idx="9">
                  <c:v>ЭК</c:v>
                </c:pt>
              </c:strCache>
            </c:strRef>
          </c:cat>
          <c:val>
            <c:numRef>
              <c:f>'[Диаграмма в Microsoft PowerPoint]Лист1'!$C$2:$C$11</c:f>
              <c:numCache>
                <c:formatCode>General</c:formatCode>
                <c:ptCount val="10"/>
                <c:pt idx="0">
                  <c:v>11</c:v>
                </c:pt>
                <c:pt idx="1">
                  <c:v>2</c:v>
                </c:pt>
                <c:pt idx="2">
                  <c:v>6</c:v>
                </c:pt>
                <c:pt idx="3">
                  <c:v>11</c:v>
                </c:pt>
                <c:pt idx="4">
                  <c:v>5</c:v>
                </c:pt>
                <c:pt idx="5">
                  <c:v>5</c:v>
                </c:pt>
                <c:pt idx="6">
                  <c:v>10</c:v>
                </c:pt>
                <c:pt idx="7">
                  <c:v>11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4832192"/>
        <c:axId val="483392312"/>
      </c:barChart>
      <c:catAx>
        <c:axId val="424832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3392312"/>
        <c:crosses val="autoZero"/>
        <c:auto val="1"/>
        <c:lblAlgn val="ctr"/>
        <c:lblOffset val="100"/>
        <c:noMultiLvlLbl val="0"/>
      </c:catAx>
      <c:valAx>
        <c:axId val="483392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48321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Эффективность</a:t>
            </a:r>
            <a:r>
              <a:rPr lang="ru-RU" sz="1400" baseline="0"/>
              <a:t> деятельности членов ЦК</a:t>
            </a:r>
            <a:endParaRPr lang="ru-RU" sz="1400"/>
          </a:p>
          <a:p>
            <a:pPr>
              <a:defRPr/>
            </a:pPr>
            <a:r>
              <a:rPr lang="ru-RU" sz="1400"/>
              <a:t>п.</a:t>
            </a:r>
            <a:r>
              <a:rPr lang="ru-RU" sz="1400" baseline="0"/>
              <a:t> 6.1. За подготовку обучающихся к участию в олимпиадах, конкурсах </a:t>
            </a:r>
            <a:endParaRPr lang="ru-RU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'[Эффективность деятельности членов ЦК_ЭК 2022_ТТД.xlsx]П.6.1'!$A$2:$A$6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2022_ТТД.xlsx]П.6.1'!$B$2:$B$6</c:f>
              <c:numCache>
                <c:formatCode>0%</c:formatCode>
                <c:ptCount val="5"/>
                <c:pt idx="0">
                  <c:v>0.6</c:v>
                </c:pt>
                <c:pt idx="1">
                  <c:v>0.35</c:v>
                </c:pt>
                <c:pt idx="2">
                  <c:v>0.4</c:v>
                </c:pt>
                <c:pt idx="3">
                  <c:v>0.35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v>2022</c:v>
          </c:tx>
          <c:invertIfNegative val="0"/>
          <c:dLbls>
            <c:dLbl>
              <c:idx val="0"/>
              <c:layout>
                <c:manualLayout>
                  <c:x val="1.041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'[Эффективность деятельности членов ЦК_ЭК 2022_ТТД.xlsx]П.6.1'!$A$2:$A$6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2022_ТТД.xlsx]П.6.1'!$C$2:$C$6</c:f>
              <c:numCache>
                <c:formatCode>0%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0.4</c:v>
                </c:pt>
                <c:pt idx="3">
                  <c:v>0.6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6388168"/>
        <c:axId val="486388560"/>
        <c:axId val="0"/>
      </c:bar3DChart>
      <c:catAx>
        <c:axId val="486388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6388560"/>
        <c:crosses val="autoZero"/>
        <c:auto val="1"/>
        <c:lblAlgn val="ctr"/>
        <c:lblOffset val="100"/>
        <c:noMultiLvlLbl val="0"/>
      </c:catAx>
      <c:valAx>
        <c:axId val="4863885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6388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Эффективность</a:t>
            </a:r>
            <a:r>
              <a:rPr lang="ru-RU" sz="1400" baseline="0"/>
              <a:t> деятельности членов ЦК</a:t>
            </a:r>
          </a:p>
          <a:p>
            <a:pPr>
              <a:defRPr/>
            </a:pPr>
            <a:r>
              <a:rPr lang="ru-RU" sz="1400" baseline="0"/>
              <a:t>п.6.2_6.3. Победители и призеры олимпиад и конкурсов</a:t>
            </a:r>
            <a:endParaRPr lang="ru-RU" sz="14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'[Эффективность деятельности членов ЦК_ЭК 2022_ТТД.xlsx]П.6.2_6.3'!$A$2:$A$6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2022_ТТД.xlsx]П.6.2_6.3'!$B$2:$B$6</c:f>
              <c:numCache>
                <c:formatCode>0%</c:formatCode>
                <c:ptCount val="5"/>
                <c:pt idx="0">
                  <c:v>0.3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tx>
            <c:v>2022</c:v>
          </c:tx>
          <c:invertIfNegative val="0"/>
          <c:dLbls>
            <c:dLbl>
              <c:idx val="2"/>
              <c:layout>
                <c:manualLayout>
                  <c:x val="1.5481373971940009E-2"/>
                  <c:y val="-3.0200071909462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28688921141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'[Эффективность деятельности членов ЦК_ЭК 2022_ТТД.xlsx]П.6.2_6.3'!$A$2:$A$6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2022_ТТД.xlsx]П.6.2_6.3'!$C$2:$C$6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0.2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6389344"/>
        <c:axId val="486384248"/>
        <c:axId val="0"/>
      </c:bar3DChart>
      <c:catAx>
        <c:axId val="486389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6384248"/>
        <c:crosses val="autoZero"/>
        <c:auto val="1"/>
        <c:lblAlgn val="ctr"/>
        <c:lblOffset val="100"/>
        <c:noMultiLvlLbl val="0"/>
      </c:catAx>
      <c:valAx>
        <c:axId val="486384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6389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Эффективность</a:t>
            </a:r>
            <a:r>
              <a:rPr lang="ru-RU" sz="1400" baseline="0"/>
              <a:t> деятельности членов ЦК</a:t>
            </a:r>
          </a:p>
          <a:p>
            <a:pPr>
              <a:defRPr/>
            </a:pPr>
            <a:r>
              <a:rPr lang="ru-RU" sz="1400" baseline="0"/>
              <a:t>п.7. За подготовку и достижения обучающихся в научно-исследователькой работе</a:t>
            </a:r>
            <a:endParaRPr lang="ru-RU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'[Эффективность деятельности членов ЦК_ЭК 2022_ТТД.xlsx]П.7'!$A$2:$A$6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2022_ТТД.xlsx]П.7'!$B$2:$B$6</c:f>
              <c:numCache>
                <c:formatCode>0%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v>2022</c:v>
          </c:tx>
          <c:invertIfNegative val="0"/>
          <c:dLbls>
            <c:dLbl>
              <c:idx val="1"/>
              <c:layout>
                <c:manualLayout>
                  <c:x val="2.3429179978700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0394036208732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6652025378233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'[Эффективность деятельности членов ЦК_ЭК 2022_ТТД.xlsx]П.7'!$A$2:$A$6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2022_ТТД.xlsx]П.7'!$C$2:$C$6</c:f>
              <c:numCache>
                <c:formatCode>0%</c:formatCode>
                <c:ptCount val="5"/>
                <c:pt idx="0">
                  <c:v>0.35</c:v>
                </c:pt>
                <c:pt idx="1">
                  <c:v>0.4</c:v>
                </c:pt>
                <c:pt idx="2">
                  <c:v>0.2</c:v>
                </c:pt>
                <c:pt idx="3">
                  <c:v>0.3</c:v>
                </c:pt>
                <c:pt idx="4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6385032"/>
        <c:axId val="486385424"/>
        <c:axId val="0"/>
      </c:bar3DChart>
      <c:catAx>
        <c:axId val="486385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86385424"/>
        <c:crosses val="autoZero"/>
        <c:auto val="1"/>
        <c:lblAlgn val="ctr"/>
        <c:lblOffset val="100"/>
        <c:noMultiLvlLbl val="0"/>
      </c:catAx>
      <c:valAx>
        <c:axId val="486385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6385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/>
              <a:t>Эффективность</a:t>
            </a:r>
            <a:r>
              <a:rPr lang="ru-RU" sz="1400" baseline="0"/>
              <a:t> деятельности членов ЦК</a:t>
            </a:r>
          </a:p>
          <a:p>
            <a:pPr>
              <a:defRPr/>
            </a:pPr>
            <a:r>
              <a:rPr lang="ru-RU" sz="1400" baseline="0"/>
              <a:t>п. 9. За участие в работе по организации и проведению мероприятий. Научно-исследовательская работа педагогов</a:t>
            </a:r>
            <a:endParaRPr lang="ru-RU" sz="140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2021</c:v>
          </c:tx>
          <c:invertIfNegative val="0"/>
          <c:dLbls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'[Эффективность деятельности членов ЦК_ЭК 2022_ТТД.xlsx]П.9'!$A$2:$A$6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2022_ТТД.xlsx]П.9'!$B$2:$B$6</c:f>
              <c:numCache>
                <c:formatCode>0%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0.1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v>2022</c:v>
          </c:tx>
          <c:invertIfNegative val="0"/>
          <c:dLbls>
            <c:dLbl>
              <c:idx val="1"/>
              <c:layout>
                <c:manualLayout>
                  <c:x val="2.1333333333333333E-2"/>
                  <c:y val="1.0037639832094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066666666666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'[Эффективность деятельности членов ЦК_ЭК 2022_ТТД.xlsx]П.9'!$A$2:$A$6</c:f>
              <c:strCache>
                <c:ptCount val="5"/>
                <c:pt idx="0">
                  <c:v>ЦК 54.02.01 ДЗ</c:v>
                </c:pt>
                <c:pt idx="1">
                  <c:v>ЦК 29.02.04 КМТ</c:v>
                </c:pt>
                <c:pt idx="2">
                  <c:v>ЦК 54.01.20 ГДЗ</c:v>
                </c:pt>
                <c:pt idx="3">
                  <c:v>ЦК Общеобраз</c:v>
                </c:pt>
                <c:pt idx="4">
                  <c:v>ЦК  38.02.07/43.02.08_БД /СДКХ</c:v>
                </c:pt>
              </c:strCache>
            </c:strRef>
          </c:cat>
          <c:val>
            <c:numRef>
              <c:f>'[Эффективность деятельности членов ЦК_ЭК 2022_ТТД.xlsx]П.9'!$C$2:$C$6</c:f>
              <c:numCache>
                <c:formatCode>0%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0.3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6382288"/>
        <c:axId val="438894152"/>
        <c:axId val="0"/>
      </c:bar3DChart>
      <c:catAx>
        <c:axId val="48638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8894152"/>
        <c:crosses val="autoZero"/>
        <c:auto val="1"/>
        <c:lblAlgn val="ctr"/>
        <c:lblOffset val="100"/>
        <c:noMultiLvlLbl val="0"/>
      </c:catAx>
      <c:valAx>
        <c:axId val="438894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863822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58039A-EF64-42DC-9095-F3100179DED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9A1CF-7952-4A69-AFD5-C5D64AE5092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Декабрь 2013 – сентябрь 2014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887E0-E358-45B6-9A8B-3D692C286BDE}" type="parTrans" cxnId="{D482521C-C4B1-48AD-866C-9E33D4FA5B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FD1683-4298-490F-826F-56D992225075}" type="sibTrans" cxnId="{D482521C-C4B1-48AD-866C-9E33D4FA5B4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D1245C-D40F-4FF5-BB91-2AE422E16261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Московской области от 27.12.2013 №1186/58 «Об оплате труда работников образовательных организаций Московской области»: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213E9E-77AF-45B1-BFBC-C2183B49845C}" type="parTrans" cxnId="{D1EFAAF9-155D-499E-ADE6-26192ECC77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3485BE-DD5E-4DCD-A922-6554089B2649}" type="sibTrans" cxnId="{D1EFAAF9-155D-499E-ADE6-26192ECC77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A6A73-A35A-407B-9C79-6443B49C0A9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положения об эффективном контракте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362F9-AA33-44DE-B195-55487A4B2A4D}" type="parTrans" cxnId="{BA51A1E5-320F-456F-BE2D-C3E41F1DE7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05B0E-37DC-473B-8F94-59C84EFEF070}" type="sibTrans" cxnId="{BA51A1E5-320F-456F-BE2D-C3E41F1DE77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C867F-AC81-41A7-93AD-D1FC2D6D92A7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эффективного контракта на 2014-2015 уч. год.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63886-AE56-483F-8BE7-9A3FC49BCA44}" type="parTrans" cxnId="{1FC31146-8390-46FD-A8AC-1E15768621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888E7-7B89-48FB-8F9D-3EF6F3159D65}" type="sibTrans" cxnId="{1FC31146-8390-46FD-A8AC-1E15768621B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5EBF14-6C84-4B66-9452-926136C1B953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 2016 – март 2017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982F6-44C4-44D1-955D-E131B90BD564}" type="parTrans" cxnId="{F44E7553-CA43-492B-88F8-56DB589B42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2D5BD5-02FE-4808-AE5E-EFFD9221CD31}" type="sibTrans" cxnId="{F44E7553-CA43-492B-88F8-56DB589B42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1E58F-2D44-4019-965B-28D50EEF1F4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Правительства Московской области от 24.10.2016 о внесении изменений в перечень доплат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56DF6-E020-465A-BFBE-CA64937B4490}" type="parTrans" cxnId="{70A0A02A-C0C9-4212-925A-85E058FA98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BCFDC-B221-4FBE-8D9E-729858160479}" type="sibTrans" cxnId="{70A0A02A-C0C9-4212-925A-85E058FA988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7731C-BBE5-4D14-8EF4-F6E90A62B8CA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Февраль 2022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DF637-9434-4734-8758-A7BA644F4495}" type="parTrans" cxnId="{3B5C7208-1800-4B11-ADE8-51CDBC895B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A8BD69-7F3A-4015-9E08-C298A543E5DA}" type="sibTrans" cxnId="{3B5C7208-1800-4B11-ADE8-51CDBC895B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ACD10-A8ED-4661-A04B-F6E2F925DB9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положения об эффективном контракте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D6742-660D-4F31-BF92-6B8B1775C6A9}" type="parTrans" cxnId="{852B2A13-1B25-4EF6-BF72-88A81572CF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27684-61A8-41E7-BC1F-934C92EA8F98}" type="sibTrans" cxnId="{852B2A13-1B25-4EF6-BF72-88A81572CFA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160C8-558E-44F5-BA7B-31FA3A7E950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 2022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CA3B1E-D188-4127-9227-F9381D8CFA07}" type="parTrans" cxnId="{B12AF1B1-C336-4C93-BFAD-16D8F3EE9C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1596B6-5587-48D4-9302-4ADC3CC0FF34}" type="sibTrans" cxnId="{B12AF1B1-C336-4C93-BFAD-16D8F3EE9C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6CED79-20D6-4B38-8A60-99A6098FE135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положения об эффективном контракте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0A80B-6EDB-4D6C-91F2-B91BDE03107D}" type="parTrans" cxnId="{E14E7222-6FE2-4ECA-99F3-6E8739A841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DBF76-F526-4540-8859-E0C6007BE6C4}" type="sibTrans" cxnId="{E14E7222-6FE2-4ECA-99F3-6E8739A841B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D72D9-D860-4A81-82CD-6C4AE7FF224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положения об эффективном контракте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4AD37-650F-452C-BB60-26E3A827654A}" type="parTrans" cxnId="{BE5A2A6A-E5AF-4760-B63F-3874BDE10EDB}">
      <dgm:prSet/>
      <dgm:spPr/>
    </dgm:pt>
    <dgm:pt modelId="{BA54037E-04A5-42B4-83F4-0371A160A283}" type="sibTrans" cxnId="{BE5A2A6A-E5AF-4760-B63F-3874BDE10EDB}">
      <dgm:prSet/>
      <dgm:spPr/>
    </dgm:pt>
    <dgm:pt modelId="{8BC09C79-C4E9-4CC7-83E6-46C62D214464}" type="pres">
      <dgm:prSet presAssocID="{5B58039A-EF64-42DC-9095-F3100179DE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C928D-377E-4D73-B5FC-C22FC5CF8ED6}" type="pres">
      <dgm:prSet presAssocID="{1D39A1CF-7952-4A69-AFD5-C5D64AE509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B8312-DD08-4906-B299-64816FCBA629}" type="pres">
      <dgm:prSet presAssocID="{1D39A1CF-7952-4A69-AFD5-C5D64AE5092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32167-4888-444B-9E6E-AE49EF9C11AB}" type="pres">
      <dgm:prSet presAssocID="{DC5EBF14-6C84-4B66-9452-926136C1B95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094D9-324D-478A-8B8B-C23A7E45B373}" type="pres">
      <dgm:prSet presAssocID="{DC5EBF14-6C84-4B66-9452-926136C1B95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5B1C-9D4B-4A94-9D45-39869844DC68}" type="pres">
      <dgm:prSet presAssocID="{71F7731C-BBE5-4D14-8EF4-F6E90A62B8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E9F0-06E3-4806-985B-25A7A0F2575A}" type="pres">
      <dgm:prSet presAssocID="{71F7731C-BBE5-4D14-8EF4-F6E90A62B8CA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6B8D8-9C86-4C15-8E2F-36F2DF8C8587}" type="pres">
      <dgm:prSet presAssocID="{578160C8-558E-44F5-BA7B-31FA3A7E950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7715E-E043-43EE-97BC-CA7DBF8AA46E}" type="pres">
      <dgm:prSet presAssocID="{578160C8-558E-44F5-BA7B-31FA3A7E950F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A936B3-729D-4BC0-89A4-EF19732981DF}" type="presOf" srcId="{71F7731C-BBE5-4D14-8EF4-F6E90A62B8CA}" destId="{F8445B1C-9D4B-4A94-9D45-39869844DC68}" srcOrd="0" destOrd="0" presId="urn:microsoft.com/office/officeart/2005/8/layout/vList2"/>
    <dgm:cxn modelId="{FA0FC696-B92D-4B06-BAC9-C24BF73469D4}" type="presOf" srcId="{4FEA6A73-A35A-407B-9C79-6443B49C0A9E}" destId="{49AB8312-DD08-4906-B299-64816FCBA629}" srcOrd="0" destOrd="1" presId="urn:microsoft.com/office/officeart/2005/8/layout/vList2"/>
    <dgm:cxn modelId="{1FC31146-8390-46FD-A8AC-1E15768621BB}" srcId="{7CD1245C-D40F-4FF5-BB91-2AE422E16261}" destId="{A07C867F-AC81-41A7-93AD-D1FC2D6D92A7}" srcOrd="1" destOrd="0" parTransId="{62F63886-AE56-483F-8BE7-9A3FC49BCA44}" sibTransId="{315888E7-7B89-48FB-8F9D-3EF6F3159D65}"/>
    <dgm:cxn modelId="{D1EFAAF9-155D-499E-ADE6-26192ECC7764}" srcId="{1D39A1CF-7952-4A69-AFD5-C5D64AE50929}" destId="{7CD1245C-D40F-4FF5-BB91-2AE422E16261}" srcOrd="0" destOrd="0" parTransId="{E8213E9E-77AF-45B1-BFBC-C2183B49845C}" sibTransId="{DA3485BE-DD5E-4DCD-A922-6554089B2649}"/>
    <dgm:cxn modelId="{F44E7553-CA43-492B-88F8-56DB589B4215}" srcId="{5B58039A-EF64-42DC-9095-F3100179DEDB}" destId="{DC5EBF14-6C84-4B66-9452-926136C1B953}" srcOrd="1" destOrd="0" parTransId="{B39982F6-44C4-44D1-955D-E131B90BD564}" sibTransId="{6A2D5BD5-02FE-4808-AE5E-EFFD9221CD31}"/>
    <dgm:cxn modelId="{CB4CF645-2BFD-40FF-A680-09E9A58DB098}" type="presOf" srcId="{DC5EBF14-6C84-4B66-9452-926136C1B953}" destId="{80C32167-4888-444B-9E6E-AE49EF9C11AB}" srcOrd="0" destOrd="0" presId="urn:microsoft.com/office/officeart/2005/8/layout/vList2"/>
    <dgm:cxn modelId="{3B5C7208-1800-4B11-ADE8-51CDBC895B92}" srcId="{5B58039A-EF64-42DC-9095-F3100179DEDB}" destId="{71F7731C-BBE5-4D14-8EF4-F6E90A62B8CA}" srcOrd="2" destOrd="0" parTransId="{84BDF637-9434-4734-8758-A7BA644F4495}" sibTransId="{E8A8BD69-7F3A-4015-9E08-C298A543E5DA}"/>
    <dgm:cxn modelId="{D482521C-C4B1-48AD-866C-9E33D4FA5B4C}" srcId="{5B58039A-EF64-42DC-9095-F3100179DEDB}" destId="{1D39A1CF-7952-4A69-AFD5-C5D64AE50929}" srcOrd="0" destOrd="0" parTransId="{8B4887E0-E358-45B6-9A8B-3D692C286BDE}" sibTransId="{0EFD1683-4298-490F-826F-56D992225075}"/>
    <dgm:cxn modelId="{BE5A2A6A-E5AF-4760-B63F-3874BDE10EDB}" srcId="{DC5EBF14-6C84-4B66-9452-926136C1B953}" destId="{DB4D72D9-D860-4A81-82CD-6C4AE7FF224F}" srcOrd="1" destOrd="0" parTransId="{D1C4AD37-650F-452C-BB60-26E3A827654A}" sibTransId="{BA54037E-04A5-42B4-83F4-0371A160A283}"/>
    <dgm:cxn modelId="{E7A4F470-002A-4ABD-86AF-CEE79538A492}" type="presOf" srcId="{1D39A1CF-7952-4A69-AFD5-C5D64AE50929}" destId="{84FC928D-377E-4D73-B5FC-C22FC5CF8ED6}" srcOrd="0" destOrd="0" presId="urn:microsoft.com/office/officeart/2005/8/layout/vList2"/>
    <dgm:cxn modelId="{70A0A02A-C0C9-4212-925A-85E058FA988B}" srcId="{DC5EBF14-6C84-4B66-9452-926136C1B953}" destId="{3DE1E58F-2D44-4019-965B-28D50EEF1F4F}" srcOrd="0" destOrd="0" parTransId="{F8F56DF6-E020-465A-BFBE-CA64937B4490}" sibTransId="{E05BCFDC-B221-4FBE-8D9E-729858160479}"/>
    <dgm:cxn modelId="{852B2A13-1B25-4EF6-BF72-88A81572CFAA}" srcId="{71F7731C-BBE5-4D14-8EF4-F6E90A62B8CA}" destId="{37CACD10-A8ED-4661-A04B-F6E2F925DB9F}" srcOrd="0" destOrd="0" parTransId="{51DD6742-660D-4F31-BF92-6B8B1775C6A9}" sibTransId="{3C227684-61A8-41E7-BC1F-934C92EA8F98}"/>
    <dgm:cxn modelId="{DFC91A76-B7EC-4722-B782-54E224B0B410}" type="presOf" srcId="{7CD1245C-D40F-4FF5-BB91-2AE422E16261}" destId="{49AB8312-DD08-4906-B299-64816FCBA629}" srcOrd="0" destOrd="0" presId="urn:microsoft.com/office/officeart/2005/8/layout/vList2"/>
    <dgm:cxn modelId="{BA51A1E5-320F-456F-BE2D-C3E41F1DE77F}" srcId="{7CD1245C-D40F-4FF5-BB91-2AE422E16261}" destId="{4FEA6A73-A35A-407B-9C79-6443B49C0A9E}" srcOrd="0" destOrd="0" parTransId="{00D362F9-AA33-44DE-B195-55487A4B2A4D}" sibTransId="{01B05B0E-37DC-473B-8F94-59C84EFEF070}"/>
    <dgm:cxn modelId="{AFBB8301-6E71-44CE-8AC7-AF4176C95472}" type="presOf" srcId="{578160C8-558E-44F5-BA7B-31FA3A7E950F}" destId="{19D6B8D8-9C86-4C15-8E2F-36F2DF8C8587}" srcOrd="0" destOrd="0" presId="urn:microsoft.com/office/officeart/2005/8/layout/vList2"/>
    <dgm:cxn modelId="{811FEE00-2765-4B86-AB88-BD570EEB65E6}" type="presOf" srcId="{DB4D72D9-D860-4A81-82CD-6C4AE7FF224F}" destId="{D3E094D9-324D-478A-8B8B-C23A7E45B373}" srcOrd="0" destOrd="1" presId="urn:microsoft.com/office/officeart/2005/8/layout/vList2"/>
    <dgm:cxn modelId="{BBEBF07E-6E61-4ABD-8188-62649B8515D0}" type="presOf" srcId="{37CACD10-A8ED-4661-A04B-F6E2F925DB9F}" destId="{6007E9F0-06E3-4806-985B-25A7A0F2575A}" srcOrd="0" destOrd="0" presId="urn:microsoft.com/office/officeart/2005/8/layout/vList2"/>
    <dgm:cxn modelId="{FDB766F3-DB1D-4701-BC92-30771D362528}" type="presOf" srcId="{3DE1E58F-2D44-4019-965B-28D50EEF1F4F}" destId="{D3E094D9-324D-478A-8B8B-C23A7E45B373}" srcOrd="0" destOrd="0" presId="urn:microsoft.com/office/officeart/2005/8/layout/vList2"/>
    <dgm:cxn modelId="{B12AF1B1-C336-4C93-BFAD-16D8F3EE9C5E}" srcId="{5B58039A-EF64-42DC-9095-F3100179DEDB}" destId="{578160C8-558E-44F5-BA7B-31FA3A7E950F}" srcOrd="3" destOrd="0" parTransId="{BDCA3B1E-D188-4127-9227-F9381D8CFA07}" sibTransId="{811596B6-5587-48D4-9302-4ADC3CC0FF34}"/>
    <dgm:cxn modelId="{E14E7222-6FE2-4ECA-99F3-6E8739A841B4}" srcId="{578160C8-558E-44F5-BA7B-31FA3A7E950F}" destId="{2C6CED79-20D6-4B38-8A60-99A6098FE135}" srcOrd="0" destOrd="0" parTransId="{E3C0A80B-6EDB-4D6C-91F2-B91BDE03107D}" sibTransId="{597DBF76-F526-4540-8859-E0C6007BE6C4}"/>
    <dgm:cxn modelId="{669930FC-2040-4A96-90E2-7D0212B74660}" type="presOf" srcId="{2C6CED79-20D6-4B38-8A60-99A6098FE135}" destId="{AF87715E-E043-43EE-97BC-CA7DBF8AA46E}" srcOrd="0" destOrd="0" presId="urn:microsoft.com/office/officeart/2005/8/layout/vList2"/>
    <dgm:cxn modelId="{4F58A733-4D2D-40B9-93AA-A28D847302D9}" type="presOf" srcId="{A07C867F-AC81-41A7-93AD-D1FC2D6D92A7}" destId="{49AB8312-DD08-4906-B299-64816FCBA629}" srcOrd="0" destOrd="2" presId="urn:microsoft.com/office/officeart/2005/8/layout/vList2"/>
    <dgm:cxn modelId="{561C935D-70B1-45C3-8985-9D7E34071554}" type="presOf" srcId="{5B58039A-EF64-42DC-9095-F3100179DEDB}" destId="{8BC09C79-C4E9-4CC7-83E6-46C62D214464}" srcOrd="0" destOrd="0" presId="urn:microsoft.com/office/officeart/2005/8/layout/vList2"/>
    <dgm:cxn modelId="{4253BEF2-F0FB-451A-976C-400D900C67C7}" type="presParOf" srcId="{8BC09C79-C4E9-4CC7-83E6-46C62D214464}" destId="{84FC928D-377E-4D73-B5FC-C22FC5CF8ED6}" srcOrd="0" destOrd="0" presId="urn:microsoft.com/office/officeart/2005/8/layout/vList2"/>
    <dgm:cxn modelId="{E8B70F97-99D4-4AA6-91DE-6A09B7B1AD57}" type="presParOf" srcId="{8BC09C79-C4E9-4CC7-83E6-46C62D214464}" destId="{49AB8312-DD08-4906-B299-64816FCBA629}" srcOrd="1" destOrd="0" presId="urn:microsoft.com/office/officeart/2005/8/layout/vList2"/>
    <dgm:cxn modelId="{6188306A-D1DE-419A-B457-5C2C3B140758}" type="presParOf" srcId="{8BC09C79-C4E9-4CC7-83E6-46C62D214464}" destId="{80C32167-4888-444B-9E6E-AE49EF9C11AB}" srcOrd="2" destOrd="0" presId="urn:microsoft.com/office/officeart/2005/8/layout/vList2"/>
    <dgm:cxn modelId="{7377DF31-3328-4FF4-A33E-36583334EDC4}" type="presParOf" srcId="{8BC09C79-C4E9-4CC7-83E6-46C62D214464}" destId="{D3E094D9-324D-478A-8B8B-C23A7E45B373}" srcOrd="3" destOrd="0" presId="urn:microsoft.com/office/officeart/2005/8/layout/vList2"/>
    <dgm:cxn modelId="{585F3DCA-C4F3-459F-B669-6069829A940A}" type="presParOf" srcId="{8BC09C79-C4E9-4CC7-83E6-46C62D214464}" destId="{F8445B1C-9D4B-4A94-9D45-39869844DC68}" srcOrd="4" destOrd="0" presId="urn:microsoft.com/office/officeart/2005/8/layout/vList2"/>
    <dgm:cxn modelId="{ED71C776-F813-45A3-9FBF-7C78E00ECB66}" type="presParOf" srcId="{8BC09C79-C4E9-4CC7-83E6-46C62D214464}" destId="{6007E9F0-06E3-4806-985B-25A7A0F2575A}" srcOrd="5" destOrd="0" presId="urn:microsoft.com/office/officeart/2005/8/layout/vList2"/>
    <dgm:cxn modelId="{360513C6-4C79-40EA-81A1-732BA30D0305}" type="presParOf" srcId="{8BC09C79-C4E9-4CC7-83E6-46C62D214464}" destId="{19D6B8D8-9C86-4C15-8E2F-36F2DF8C8587}" srcOrd="6" destOrd="0" presId="urn:microsoft.com/office/officeart/2005/8/layout/vList2"/>
    <dgm:cxn modelId="{EF9CA9A5-20B1-467E-B1C4-953D917118FA}" type="presParOf" srcId="{8BC09C79-C4E9-4CC7-83E6-46C62D214464}" destId="{AF87715E-E043-43EE-97BC-CA7DBF8AA46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DC40D-1647-4CCA-853C-1C2D74B75B0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D4D517-BF9A-4570-B686-F348862B0B0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Ежемесячные </a:t>
          </a:r>
          <a:r>
            <a:rPr lang="ru-RU" dirty="0" smtClean="0">
              <a:solidFill>
                <a:schemeClr val="tx1"/>
              </a:solidFill>
            </a:rPr>
            <a:t>(устанавливаются на семестр)</a:t>
          </a:r>
          <a:endParaRPr lang="ru-RU" dirty="0">
            <a:solidFill>
              <a:schemeClr val="tx1"/>
            </a:solidFill>
          </a:endParaRPr>
        </a:p>
      </dgm:t>
    </dgm:pt>
    <dgm:pt modelId="{017E6123-7F87-4CCB-9FD9-797EDCDB2D20}" type="parTrans" cxnId="{86A96FF4-38CE-42C5-B6F3-63421D7AD63B}">
      <dgm:prSet/>
      <dgm:spPr/>
      <dgm:t>
        <a:bodyPr/>
        <a:lstStyle/>
        <a:p>
          <a:endParaRPr lang="ru-RU"/>
        </a:p>
      </dgm:t>
    </dgm:pt>
    <dgm:pt modelId="{67F7A580-5BB5-4FB2-A4C8-BC3DE4E60A66}" type="sibTrans" cxnId="{86A96FF4-38CE-42C5-B6F3-63421D7AD63B}">
      <dgm:prSet/>
      <dgm:spPr/>
      <dgm:t>
        <a:bodyPr/>
        <a:lstStyle/>
        <a:p>
          <a:endParaRPr lang="ru-RU"/>
        </a:p>
      </dgm:t>
    </dgm:pt>
    <dgm:pt modelId="{3E178077-9501-43D2-A058-98B5BD8B1BAC}">
      <dgm:prSet phldrT="[Текст]"/>
      <dgm:spPr/>
      <dgm:t>
        <a:bodyPr/>
        <a:lstStyle/>
        <a:p>
          <a:r>
            <a:rPr lang="ru-RU" dirty="0" smtClean="0"/>
            <a:t>За эффективность работы</a:t>
          </a:r>
          <a:endParaRPr lang="ru-RU" dirty="0"/>
        </a:p>
      </dgm:t>
    </dgm:pt>
    <dgm:pt modelId="{692AFB01-DFF9-47A2-9011-C670C93F0062}" type="parTrans" cxnId="{E84A7A8D-1DBB-405E-A30B-FA86DD96CDE4}">
      <dgm:prSet/>
      <dgm:spPr/>
      <dgm:t>
        <a:bodyPr/>
        <a:lstStyle/>
        <a:p>
          <a:endParaRPr lang="ru-RU"/>
        </a:p>
      </dgm:t>
    </dgm:pt>
    <dgm:pt modelId="{25258889-7322-496C-A22C-5810B0351F7B}" type="sibTrans" cxnId="{E84A7A8D-1DBB-405E-A30B-FA86DD96CDE4}">
      <dgm:prSet/>
      <dgm:spPr/>
      <dgm:t>
        <a:bodyPr/>
        <a:lstStyle/>
        <a:p>
          <a:endParaRPr lang="ru-RU"/>
        </a:p>
      </dgm:t>
    </dgm:pt>
    <dgm:pt modelId="{69A97B1B-3FFD-4AD6-9310-C097C3229579}">
      <dgm:prSet phldrT="[Текст]"/>
      <dgm:spPr/>
      <dgm:t>
        <a:bodyPr/>
        <a:lstStyle/>
        <a:p>
          <a:r>
            <a:rPr lang="ru-RU" dirty="0" smtClean="0"/>
            <a:t>За интенсивность работы</a:t>
          </a:r>
          <a:endParaRPr lang="ru-RU" dirty="0"/>
        </a:p>
      </dgm:t>
    </dgm:pt>
    <dgm:pt modelId="{05BF8576-3B7B-42D2-8D01-06914FAF4B8E}" type="parTrans" cxnId="{0D5CED19-640E-423E-AD49-131C1D5AFB42}">
      <dgm:prSet/>
      <dgm:spPr/>
      <dgm:t>
        <a:bodyPr/>
        <a:lstStyle/>
        <a:p>
          <a:endParaRPr lang="ru-RU"/>
        </a:p>
      </dgm:t>
    </dgm:pt>
    <dgm:pt modelId="{B5F8202E-7DC6-4DB6-BFBA-651D9C311BE5}" type="sibTrans" cxnId="{0D5CED19-640E-423E-AD49-131C1D5AFB42}">
      <dgm:prSet/>
      <dgm:spPr/>
      <dgm:t>
        <a:bodyPr/>
        <a:lstStyle/>
        <a:p>
          <a:endParaRPr lang="ru-RU"/>
        </a:p>
      </dgm:t>
    </dgm:pt>
    <dgm:pt modelId="{0B88D33F-1602-471D-8BAD-BEF20D944668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1"/>
              </a:solidFill>
            </a:rPr>
            <a:t>Единоразовые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dirty="0" smtClean="0">
              <a:solidFill>
                <a:schemeClr val="tx1"/>
              </a:solidFill>
            </a:rPr>
            <a:t>(выплачиваются по итогам работы в семестре)</a:t>
          </a:r>
          <a:endParaRPr lang="ru-RU" dirty="0">
            <a:solidFill>
              <a:schemeClr val="tx1"/>
            </a:solidFill>
          </a:endParaRPr>
        </a:p>
      </dgm:t>
    </dgm:pt>
    <dgm:pt modelId="{F06AABEF-9AF3-483B-B472-A66E6BB1850F}" type="parTrans" cxnId="{A571E84A-4E56-480C-8BEE-1388E0B914CD}">
      <dgm:prSet/>
      <dgm:spPr/>
      <dgm:t>
        <a:bodyPr/>
        <a:lstStyle/>
        <a:p>
          <a:endParaRPr lang="ru-RU"/>
        </a:p>
      </dgm:t>
    </dgm:pt>
    <dgm:pt modelId="{BD304808-11BB-42A6-860E-4731276AA7DE}" type="sibTrans" cxnId="{A571E84A-4E56-480C-8BEE-1388E0B914CD}">
      <dgm:prSet/>
      <dgm:spPr/>
      <dgm:t>
        <a:bodyPr/>
        <a:lstStyle/>
        <a:p>
          <a:endParaRPr lang="ru-RU"/>
        </a:p>
      </dgm:t>
    </dgm:pt>
    <dgm:pt modelId="{59967B80-48EE-4D67-A34E-6961170F1FAE}">
      <dgm:prSet phldrT="[Текст]"/>
      <dgm:spPr/>
      <dgm:t>
        <a:bodyPr/>
        <a:lstStyle/>
        <a:p>
          <a:r>
            <a:rPr lang="ru-RU" dirty="0" smtClean="0"/>
            <a:t>За дополнительные работы по заданию руководства</a:t>
          </a:r>
          <a:endParaRPr lang="ru-RU" dirty="0"/>
        </a:p>
      </dgm:t>
    </dgm:pt>
    <dgm:pt modelId="{D30F2B12-2021-4CD3-9CDA-16AFC7DF3CF5}" type="parTrans" cxnId="{4EBC81FB-020F-4105-89EC-B82E81C68EBE}">
      <dgm:prSet/>
      <dgm:spPr/>
      <dgm:t>
        <a:bodyPr/>
        <a:lstStyle/>
        <a:p>
          <a:endParaRPr lang="ru-RU"/>
        </a:p>
      </dgm:t>
    </dgm:pt>
    <dgm:pt modelId="{AC026160-D134-4495-AAA1-5B3439C7A0E4}" type="sibTrans" cxnId="{4EBC81FB-020F-4105-89EC-B82E81C68EBE}">
      <dgm:prSet/>
      <dgm:spPr/>
      <dgm:t>
        <a:bodyPr/>
        <a:lstStyle/>
        <a:p>
          <a:endParaRPr lang="ru-RU"/>
        </a:p>
      </dgm:t>
    </dgm:pt>
    <dgm:pt modelId="{9B35F8D6-4E7D-4272-8849-6613921B36EC}" type="pres">
      <dgm:prSet presAssocID="{173DC40D-1647-4CCA-853C-1C2D74B75B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F1045F-3575-4B4A-9081-8A3B535B22F6}" type="pres">
      <dgm:prSet presAssocID="{9AD4D517-BF9A-4570-B686-F348862B0B01}" presName="linNode" presStyleCnt="0"/>
      <dgm:spPr/>
    </dgm:pt>
    <dgm:pt modelId="{A566257C-3438-4CC1-8268-76617F0535F9}" type="pres">
      <dgm:prSet presAssocID="{9AD4D517-BF9A-4570-B686-F348862B0B0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439D3-C1B9-4142-9EE1-1FD625C88B8A}" type="pres">
      <dgm:prSet presAssocID="{9AD4D517-BF9A-4570-B686-F348862B0B0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C78D7-5D42-4758-98A4-B3877FC14BB7}" type="pres">
      <dgm:prSet presAssocID="{67F7A580-5BB5-4FB2-A4C8-BC3DE4E60A66}" presName="spacing" presStyleCnt="0"/>
      <dgm:spPr/>
    </dgm:pt>
    <dgm:pt modelId="{F33DD8AF-6FEA-4734-9529-58383A7E754A}" type="pres">
      <dgm:prSet presAssocID="{0B88D33F-1602-471D-8BAD-BEF20D944668}" presName="linNode" presStyleCnt="0"/>
      <dgm:spPr/>
    </dgm:pt>
    <dgm:pt modelId="{CD55149C-6020-4150-BEED-78A13EF811A1}" type="pres">
      <dgm:prSet presAssocID="{0B88D33F-1602-471D-8BAD-BEF20D94466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C0B02-ECCC-4751-9B7F-47A2DEC2FEE4}" type="pres">
      <dgm:prSet presAssocID="{0B88D33F-1602-471D-8BAD-BEF20D94466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6F04C-BC54-4FEF-A9BE-5916C1C2BC1C}" type="presOf" srcId="{9AD4D517-BF9A-4570-B686-F348862B0B01}" destId="{A566257C-3438-4CC1-8268-76617F0535F9}" srcOrd="0" destOrd="0" presId="urn:microsoft.com/office/officeart/2005/8/layout/vList6"/>
    <dgm:cxn modelId="{86A96FF4-38CE-42C5-B6F3-63421D7AD63B}" srcId="{173DC40D-1647-4CCA-853C-1C2D74B75B05}" destId="{9AD4D517-BF9A-4570-B686-F348862B0B01}" srcOrd="0" destOrd="0" parTransId="{017E6123-7F87-4CCB-9FD9-797EDCDB2D20}" sibTransId="{67F7A580-5BB5-4FB2-A4C8-BC3DE4E60A66}"/>
    <dgm:cxn modelId="{E84A7A8D-1DBB-405E-A30B-FA86DD96CDE4}" srcId="{9AD4D517-BF9A-4570-B686-F348862B0B01}" destId="{3E178077-9501-43D2-A058-98B5BD8B1BAC}" srcOrd="0" destOrd="0" parTransId="{692AFB01-DFF9-47A2-9011-C670C93F0062}" sibTransId="{25258889-7322-496C-A22C-5810B0351F7B}"/>
    <dgm:cxn modelId="{E1FDE5EC-325D-4DE7-8F67-19D732E11553}" type="presOf" srcId="{0B88D33F-1602-471D-8BAD-BEF20D944668}" destId="{CD55149C-6020-4150-BEED-78A13EF811A1}" srcOrd="0" destOrd="0" presId="urn:microsoft.com/office/officeart/2005/8/layout/vList6"/>
    <dgm:cxn modelId="{B79730CF-6A5D-4EA3-A929-578956741FDA}" type="presOf" srcId="{59967B80-48EE-4D67-A34E-6961170F1FAE}" destId="{843C0B02-ECCC-4751-9B7F-47A2DEC2FEE4}" srcOrd="0" destOrd="0" presId="urn:microsoft.com/office/officeart/2005/8/layout/vList6"/>
    <dgm:cxn modelId="{0D5CED19-640E-423E-AD49-131C1D5AFB42}" srcId="{9AD4D517-BF9A-4570-B686-F348862B0B01}" destId="{69A97B1B-3FFD-4AD6-9310-C097C3229579}" srcOrd="1" destOrd="0" parTransId="{05BF8576-3B7B-42D2-8D01-06914FAF4B8E}" sibTransId="{B5F8202E-7DC6-4DB6-BFBA-651D9C311BE5}"/>
    <dgm:cxn modelId="{7245B57F-F4F8-4FEF-90AF-1C11CE67DB99}" type="presOf" srcId="{69A97B1B-3FFD-4AD6-9310-C097C3229579}" destId="{61A439D3-C1B9-4142-9EE1-1FD625C88B8A}" srcOrd="0" destOrd="1" presId="urn:microsoft.com/office/officeart/2005/8/layout/vList6"/>
    <dgm:cxn modelId="{A571E84A-4E56-480C-8BEE-1388E0B914CD}" srcId="{173DC40D-1647-4CCA-853C-1C2D74B75B05}" destId="{0B88D33F-1602-471D-8BAD-BEF20D944668}" srcOrd="1" destOrd="0" parTransId="{F06AABEF-9AF3-483B-B472-A66E6BB1850F}" sibTransId="{BD304808-11BB-42A6-860E-4731276AA7DE}"/>
    <dgm:cxn modelId="{8EB72174-A3DF-4843-96D7-6724AD9036C2}" type="presOf" srcId="{3E178077-9501-43D2-A058-98B5BD8B1BAC}" destId="{61A439D3-C1B9-4142-9EE1-1FD625C88B8A}" srcOrd="0" destOrd="0" presId="urn:microsoft.com/office/officeart/2005/8/layout/vList6"/>
    <dgm:cxn modelId="{4EBC81FB-020F-4105-89EC-B82E81C68EBE}" srcId="{0B88D33F-1602-471D-8BAD-BEF20D944668}" destId="{59967B80-48EE-4D67-A34E-6961170F1FAE}" srcOrd="0" destOrd="0" parTransId="{D30F2B12-2021-4CD3-9CDA-16AFC7DF3CF5}" sibTransId="{AC026160-D134-4495-AAA1-5B3439C7A0E4}"/>
    <dgm:cxn modelId="{EA99C9C7-78BC-49AB-83FC-F73CFBAE6134}" type="presOf" srcId="{173DC40D-1647-4CCA-853C-1C2D74B75B05}" destId="{9B35F8D6-4E7D-4272-8849-6613921B36EC}" srcOrd="0" destOrd="0" presId="urn:microsoft.com/office/officeart/2005/8/layout/vList6"/>
    <dgm:cxn modelId="{0A36102C-EF9D-450D-8381-2CC1F2F57B86}" type="presParOf" srcId="{9B35F8D6-4E7D-4272-8849-6613921B36EC}" destId="{07F1045F-3575-4B4A-9081-8A3B535B22F6}" srcOrd="0" destOrd="0" presId="urn:microsoft.com/office/officeart/2005/8/layout/vList6"/>
    <dgm:cxn modelId="{92FF56AC-D87F-4696-8186-0712FB29E11D}" type="presParOf" srcId="{07F1045F-3575-4B4A-9081-8A3B535B22F6}" destId="{A566257C-3438-4CC1-8268-76617F0535F9}" srcOrd="0" destOrd="0" presId="urn:microsoft.com/office/officeart/2005/8/layout/vList6"/>
    <dgm:cxn modelId="{523391A7-426A-487D-96B0-6044A7F9E0F9}" type="presParOf" srcId="{07F1045F-3575-4B4A-9081-8A3B535B22F6}" destId="{61A439D3-C1B9-4142-9EE1-1FD625C88B8A}" srcOrd="1" destOrd="0" presId="urn:microsoft.com/office/officeart/2005/8/layout/vList6"/>
    <dgm:cxn modelId="{6BE77364-B85A-40E9-942C-875CB6B1A979}" type="presParOf" srcId="{9B35F8D6-4E7D-4272-8849-6613921B36EC}" destId="{734C78D7-5D42-4758-98A4-B3877FC14BB7}" srcOrd="1" destOrd="0" presId="urn:microsoft.com/office/officeart/2005/8/layout/vList6"/>
    <dgm:cxn modelId="{80C5176C-8B73-486D-9171-CBBC78DB8FF2}" type="presParOf" srcId="{9B35F8D6-4E7D-4272-8849-6613921B36EC}" destId="{F33DD8AF-6FEA-4734-9529-58383A7E754A}" srcOrd="2" destOrd="0" presId="urn:microsoft.com/office/officeart/2005/8/layout/vList6"/>
    <dgm:cxn modelId="{F3058021-89FA-46E3-B643-7610029FF099}" type="presParOf" srcId="{F33DD8AF-6FEA-4734-9529-58383A7E754A}" destId="{CD55149C-6020-4150-BEED-78A13EF811A1}" srcOrd="0" destOrd="0" presId="urn:microsoft.com/office/officeart/2005/8/layout/vList6"/>
    <dgm:cxn modelId="{498CE134-7F32-4293-8F76-132098114449}" type="presParOf" srcId="{F33DD8AF-6FEA-4734-9529-58383A7E754A}" destId="{843C0B02-ECCC-4751-9B7F-47A2DEC2FEE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E05848-590A-4041-8B87-BA19FB3928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27C4DE-5BCC-4633-AE8F-41982B8F408A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l" defTabSz="914400" rtl="0" eaLnBrk="1" latinLnBrk="0" hangingPunct="1"/>
          <a:r>
            <a:rPr lang="ru-RU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Большая трудоемкость проверки результатов эффективности работы ППС</a:t>
          </a:r>
          <a:endParaRPr lang="ru-RU" sz="2400" kern="1200" dirty="0">
            <a:solidFill>
              <a:schemeClr val="dk1"/>
            </a:solidFill>
            <a:latin typeface="+mn-lt"/>
            <a:ea typeface="+mn-ea"/>
            <a:cs typeface="+mn-cs"/>
          </a:endParaRPr>
        </a:p>
      </dgm:t>
    </dgm:pt>
    <dgm:pt modelId="{6F0AF483-02A1-4567-B908-3054D8D19992}" type="parTrans" cxnId="{ED2AB474-2A13-45F1-A3F5-21188AD5FAA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DDEC2-2795-4AC0-9755-3A17FE328C88}" type="sibTrans" cxnId="{ED2AB474-2A13-45F1-A3F5-21188AD5FAA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B6FEDE-4DCA-44BA-BD38-F8AA08E5D5B8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l" defTabSz="914400" rtl="0" eaLnBrk="1" latinLnBrk="0" hangingPunct="1"/>
          <a:r>
            <a:rPr lang="ru-RU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Ошибки в заполнении отчетов по эффективному контракту, дублирование информации, переоценка преподавателями собственных достижений</a:t>
          </a:r>
          <a:endParaRPr lang="ru-RU" sz="2400" kern="1200" dirty="0">
            <a:solidFill>
              <a:schemeClr val="dk1"/>
            </a:solidFill>
            <a:latin typeface="+mn-lt"/>
            <a:ea typeface="+mn-ea"/>
            <a:cs typeface="+mn-cs"/>
          </a:endParaRPr>
        </a:p>
      </dgm:t>
    </dgm:pt>
    <dgm:pt modelId="{0ED39C18-438B-4C08-9AEA-E37C90D4E966}" type="parTrans" cxnId="{D6E96AE0-1AED-4FC3-BB00-5C04F0A0F88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2C085-38AC-4C54-9205-013447726679}" type="sibTrans" cxnId="{D6E96AE0-1AED-4FC3-BB00-5C04F0A0F88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71F7F-B266-4A98-AA13-00FD539C039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algn="l" defTabSz="914400" rtl="0" eaLnBrk="1" latinLnBrk="0" hangingPunct="1"/>
          <a:r>
            <a:rPr lang="ru-RU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Необходимость перехода на новую систему оценки эффективности, исходя из показателей рейтинга (</a:t>
          </a:r>
          <a:r>
            <a:rPr lang="en-US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max </a:t>
          </a:r>
          <a:r>
            <a:rPr lang="ru-RU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рейтинг     </a:t>
          </a:r>
          <a:r>
            <a:rPr lang="en-US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max </a:t>
          </a:r>
          <a:r>
            <a:rPr lang="ru-RU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выплаты</a:t>
          </a:r>
          <a:r>
            <a:rPr lang="en-US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lang="ru-RU" sz="2400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по ЭК    победа в «Золотом сечении»)</a:t>
          </a:r>
          <a:endParaRPr lang="ru-RU" sz="2400" kern="1200" dirty="0">
            <a:solidFill>
              <a:schemeClr val="dk1"/>
            </a:solidFill>
            <a:latin typeface="+mn-lt"/>
            <a:ea typeface="+mn-ea"/>
            <a:cs typeface="+mn-cs"/>
          </a:endParaRPr>
        </a:p>
      </dgm:t>
    </dgm:pt>
    <dgm:pt modelId="{07D3450E-6A7E-489B-A6F0-8BC889B60EAD}" type="parTrans" cxnId="{601916F1-CA2F-4502-A5CD-2E2C559DCC3B}">
      <dgm:prSet/>
      <dgm:spPr/>
      <dgm:t>
        <a:bodyPr/>
        <a:lstStyle/>
        <a:p>
          <a:endParaRPr lang="ru-RU"/>
        </a:p>
      </dgm:t>
    </dgm:pt>
    <dgm:pt modelId="{87B476D1-8F13-4418-BFF7-41CD0F41E10A}" type="sibTrans" cxnId="{601916F1-CA2F-4502-A5CD-2E2C559DCC3B}">
      <dgm:prSet/>
      <dgm:spPr/>
      <dgm:t>
        <a:bodyPr/>
        <a:lstStyle/>
        <a:p>
          <a:endParaRPr lang="ru-RU"/>
        </a:p>
      </dgm:t>
    </dgm:pt>
    <dgm:pt modelId="{908AF70D-9337-41AD-8FE9-FF3DB56FCD9B}" type="pres">
      <dgm:prSet presAssocID="{D6E05848-590A-4041-8B87-BA19FB3928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647F57-99D5-4FF2-A045-4B98F2DD6611}" type="pres">
      <dgm:prSet presAssocID="{0427C4DE-5BCC-4633-AE8F-41982B8F408A}" presName="parentLin" presStyleCnt="0"/>
      <dgm:spPr/>
    </dgm:pt>
    <dgm:pt modelId="{15BBE524-B01D-4165-91E0-4B090F284D7C}" type="pres">
      <dgm:prSet presAssocID="{0427C4DE-5BCC-4633-AE8F-41982B8F408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C3A0566-58EF-4A3B-807D-BE68B6C431A0}" type="pres">
      <dgm:prSet presAssocID="{0427C4DE-5BCC-4633-AE8F-41982B8F408A}" presName="parentText" presStyleLbl="node1" presStyleIdx="0" presStyleCnt="3" custScaleX="119047" custScaleY="210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1D297-0250-4346-8321-D4BA04DD874F}" type="pres">
      <dgm:prSet presAssocID="{0427C4DE-5BCC-4633-AE8F-41982B8F408A}" presName="negativeSpace" presStyleCnt="0"/>
      <dgm:spPr/>
    </dgm:pt>
    <dgm:pt modelId="{EF18296D-E3AA-43D7-858B-517CC3727477}" type="pres">
      <dgm:prSet presAssocID="{0427C4DE-5BCC-4633-AE8F-41982B8F408A}" presName="childText" presStyleLbl="conFgAcc1" presStyleIdx="0" presStyleCnt="3">
        <dgm:presLayoutVars>
          <dgm:bulletEnabled val="1"/>
        </dgm:presLayoutVars>
      </dgm:prSet>
      <dgm:spPr/>
    </dgm:pt>
    <dgm:pt modelId="{D3EF4684-40A3-4105-8CB4-33C8A459C615}" type="pres">
      <dgm:prSet presAssocID="{19BDDEC2-2795-4AC0-9755-3A17FE328C88}" presName="spaceBetweenRectangles" presStyleCnt="0"/>
      <dgm:spPr/>
    </dgm:pt>
    <dgm:pt modelId="{FC977497-BAC1-4BB9-A6C9-10F934D2EB34}" type="pres">
      <dgm:prSet presAssocID="{6FB6FEDE-4DCA-44BA-BD38-F8AA08E5D5B8}" presName="parentLin" presStyleCnt="0"/>
      <dgm:spPr/>
    </dgm:pt>
    <dgm:pt modelId="{B4649A0E-1E4A-4F54-AC6C-180A217CACCC}" type="pres">
      <dgm:prSet presAssocID="{6FB6FEDE-4DCA-44BA-BD38-F8AA08E5D5B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693F5F-4027-4160-B882-B1D66E229EAB}" type="pres">
      <dgm:prSet presAssocID="{6FB6FEDE-4DCA-44BA-BD38-F8AA08E5D5B8}" presName="parentText" presStyleLbl="node1" presStyleIdx="1" presStyleCnt="3" custScaleX="119047" custScaleY="1940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FD7DA-B990-497A-9227-39B549229F03}" type="pres">
      <dgm:prSet presAssocID="{6FB6FEDE-4DCA-44BA-BD38-F8AA08E5D5B8}" presName="negativeSpace" presStyleCnt="0"/>
      <dgm:spPr/>
    </dgm:pt>
    <dgm:pt modelId="{F2AD7A77-6C4B-4A74-B405-9E9FB08C4AC8}" type="pres">
      <dgm:prSet presAssocID="{6FB6FEDE-4DCA-44BA-BD38-F8AA08E5D5B8}" presName="childText" presStyleLbl="conFgAcc1" presStyleIdx="1" presStyleCnt="3">
        <dgm:presLayoutVars>
          <dgm:bulletEnabled val="1"/>
        </dgm:presLayoutVars>
      </dgm:prSet>
      <dgm:spPr/>
    </dgm:pt>
    <dgm:pt modelId="{3D16DE04-ECCA-42CE-BA5E-0D67D8D9A219}" type="pres">
      <dgm:prSet presAssocID="{CC22C085-38AC-4C54-9205-013447726679}" presName="spaceBetweenRectangles" presStyleCnt="0"/>
      <dgm:spPr/>
    </dgm:pt>
    <dgm:pt modelId="{6CBBFDDE-B53C-4B1B-B09D-88FB8268F639}" type="pres">
      <dgm:prSet presAssocID="{FD871F7F-B266-4A98-AA13-00FD539C0391}" presName="parentLin" presStyleCnt="0"/>
      <dgm:spPr/>
    </dgm:pt>
    <dgm:pt modelId="{BBACA71E-9E17-41BE-968D-D581404010B5}" type="pres">
      <dgm:prSet presAssocID="{FD871F7F-B266-4A98-AA13-00FD539C03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F734303-77F9-4B6B-A1B1-12F32040C5C8}" type="pres">
      <dgm:prSet presAssocID="{FD871F7F-B266-4A98-AA13-00FD539C0391}" presName="parentText" presStyleLbl="node1" presStyleIdx="2" presStyleCnt="3" custScaleX="119089" custScaleY="270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EF74C-3318-4BD2-8C72-80DB3B6E6B3A}" type="pres">
      <dgm:prSet presAssocID="{FD871F7F-B266-4A98-AA13-00FD539C0391}" presName="negativeSpace" presStyleCnt="0"/>
      <dgm:spPr/>
    </dgm:pt>
    <dgm:pt modelId="{E7807E45-7964-4200-AE6A-411E1FCF72B5}" type="pres">
      <dgm:prSet presAssocID="{FD871F7F-B266-4A98-AA13-00FD539C03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25768D0-46EA-4D87-B90C-DF0413A1F412}" type="presOf" srcId="{6FB6FEDE-4DCA-44BA-BD38-F8AA08E5D5B8}" destId="{B4649A0E-1E4A-4F54-AC6C-180A217CACCC}" srcOrd="0" destOrd="0" presId="urn:microsoft.com/office/officeart/2005/8/layout/list1"/>
    <dgm:cxn modelId="{601916F1-CA2F-4502-A5CD-2E2C559DCC3B}" srcId="{D6E05848-590A-4041-8B87-BA19FB39284D}" destId="{FD871F7F-B266-4A98-AA13-00FD539C0391}" srcOrd="2" destOrd="0" parTransId="{07D3450E-6A7E-489B-A6F0-8BC889B60EAD}" sibTransId="{87B476D1-8F13-4418-BFF7-41CD0F41E10A}"/>
    <dgm:cxn modelId="{ED2AB474-2A13-45F1-A3F5-21188AD5FAA8}" srcId="{D6E05848-590A-4041-8B87-BA19FB39284D}" destId="{0427C4DE-5BCC-4633-AE8F-41982B8F408A}" srcOrd="0" destOrd="0" parTransId="{6F0AF483-02A1-4567-B908-3054D8D19992}" sibTransId="{19BDDEC2-2795-4AC0-9755-3A17FE328C88}"/>
    <dgm:cxn modelId="{D6E96AE0-1AED-4FC3-BB00-5C04F0A0F888}" srcId="{D6E05848-590A-4041-8B87-BA19FB39284D}" destId="{6FB6FEDE-4DCA-44BA-BD38-F8AA08E5D5B8}" srcOrd="1" destOrd="0" parTransId="{0ED39C18-438B-4C08-9AEA-E37C90D4E966}" sibTransId="{CC22C085-38AC-4C54-9205-013447726679}"/>
    <dgm:cxn modelId="{F53DBFB6-DA3A-47A0-96B6-9AEB8F56FEE5}" type="presOf" srcId="{0427C4DE-5BCC-4633-AE8F-41982B8F408A}" destId="{15BBE524-B01D-4165-91E0-4B090F284D7C}" srcOrd="0" destOrd="0" presId="urn:microsoft.com/office/officeart/2005/8/layout/list1"/>
    <dgm:cxn modelId="{1C5D4C19-63B6-4486-81AB-52C677CC2810}" type="presOf" srcId="{0427C4DE-5BCC-4633-AE8F-41982B8F408A}" destId="{5C3A0566-58EF-4A3B-807D-BE68B6C431A0}" srcOrd="1" destOrd="0" presId="urn:microsoft.com/office/officeart/2005/8/layout/list1"/>
    <dgm:cxn modelId="{8339482B-C691-4E2C-B77C-54C9BB7D64AB}" type="presOf" srcId="{FD871F7F-B266-4A98-AA13-00FD539C0391}" destId="{1F734303-77F9-4B6B-A1B1-12F32040C5C8}" srcOrd="1" destOrd="0" presId="urn:microsoft.com/office/officeart/2005/8/layout/list1"/>
    <dgm:cxn modelId="{F79E68F7-525E-4C03-A8C9-1EC6F6142809}" type="presOf" srcId="{D6E05848-590A-4041-8B87-BA19FB39284D}" destId="{908AF70D-9337-41AD-8FE9-FF3DB56FCD9B}" srcOrd="0" destOrd="0" presId="urn:microsoft.com/office/officeart/2005/8/layout/list1"/>
    <dgm:cxn modelId="{F3A0EF90-04FF-4A79-B098-D73B2E0C3A07}" type="presOf" srcId="{6FB6FEDE-4DCA-44BA-BD38-F8AA08E5D5B8}" destId="{4C693F5F-4027-4160-B882-B1D66E229EAB}" srcOrd="1" destOrd="0" presId="urn:microsoft.com/office/officeart/2005/8/layout/list1"/>
    <dgm:cxn modelId="{4C13DB42-38CC-4770-88EB-178B59BE17B8}" type="presOf" srcId="{FD871F7F-B266-4A98-AA13-00FD539C0391}" destId="{BBACA71E-9E17-41BE-968D-D581404010B5}" srcOrd="0" destOrd="0" presId="urn:microsoft.com/office/officeart/2005/8/layout/list1"/>
    <dgm:cxn modelId="{B45A9242-EA9C-4736-8D38-57C947AD0EE3}" type="presParOf" srcId="{908AF70D-9337-41AD-8FE9-FF3DB56FCD9B}" destId="{5A647F57-99D5-4FF2-A045-4B98F2DD6611}" srcOrd="0" destOrd="0" presId="urn:microsoft.com/office/officeart/2005/8/layout/list1"/>
    <dgm:cxn modelId="{9DBC6ED8-A453-4B9C-A44F-D69B53EC41BD}" type="presParOf" srcId="{5A647F57-99D5-4FF2-A045-4B98F2DD6611}" destId="{15BBE524-B01D-4165-91E0-4B090F284D7C}" srcOrd="0" destOrd="0" presId="urn:microsoft.com/office/officeart/2005/8/layout/list1"/>
    <dgm:cxn modelId="{309E3F7C-A585-4651-97D0-A58FD386A916}" type="presParOf" srcId="{5A647F57-99D5-4FF2-A045-4B98F2DD6611}" destId="{5C3A0566-58EF-4A3B-807D-BE68B6C431A0}" srcOrd="1" destOrd="0" presId="urn:microsoft.com/office/officeart/2005/8/layout/list1"/>
    <dgm:cxn modelId="{A51B482A-D7FC-457E-9F26-C12F061AF9EC}" type="presParOf" srcId="{908AF70D-9337-41AD-8FE9-FF3DB56FCD9B}" destId="{9F91D297-0250-4346-8321-D4BA04DD874F}" srcOrd="1" destOrd="0" presId="urn:microsoft.com/office/officeart/2005/8/layout/list1"/>
    <dgm:cxn modelId="{14E5D72B-AC0A-4C31-AA4B-41311157C3D1}" type="presParOf" srcId="{908AF70D-9337-41AD-8FE9-FF3DB56FCD9B}" destId="{EF18296D-E3AA-43D7-858B-517CC3727477}" srcOrd="2" destOrd="0" presId="urn:microsoft.com/office/officeart/2005/8/layout/list1"/>
    <dgm:cxn modelId="{9D629792-49A5-4114-903E-10DCF0A356CE}" type="presParOf" srcId="{908AF70D-9337-41AD-8FE9-FF3DB56FCD9B}" destId="{D3EF4684-40A3-4105-8CB4-33C8A459C615}" srcOrd="3" destOrd="0" presId="urn:microsoft.com/office/officeart/2005/8/layout/list1"/>
    <dgm:cxn modelId="{0776D768-B20B-47A4-B39E-B485439FFDB2}" type="presParOf" srcId="{908AF70D-9337-41AD-8FE9-FF3DB56FCD9B}" destId="{FC977497-BAC1-4BB9-A6C9-10F934D2EB34}" srcOrd="4" destOrd="0" presId="urn:microsoft.com/office/officeart/2005/8/layout/list1"/>
    <dgm:cxn modelId="{2A3977AD-91C4-444E-89ED-1C374B96CB02}" type="presParOf" srcId="{FC977497-BAC1-4BB9-A6C9-10F934D2EB34}" destId="{B4649A0E-1E4A-4F54-AC6C-180A217CACCC}" srcOrd="0" destOrd="0" presId="urn:microsoft.com/office/officeart/2005/8/layout/list1"/>
    <dgm:cxn modelId="{09217053-8303-4B9C-AA5E-7804EC6BC57D}" type="presParOf" srcId="{FC977497-BAC1-4BB9-A6C9-10F934D2EB34}" destId="{4C693F5F-4027-4160-B882-B1D66E229EAB}" srcOrd="1" destOrd="0" presId="urn:microsoft.com/office/officeart/2005/8/layout/list1"/>
    <dgm:cxn modelId="{EAF6C96B-1615-499D-8729-D59869D65F18}" type="presParOf" srcId="{908AF70D-9337-41AD-8FE9-FF3DB56FCD9B}" destId="{ED0FD7DA-B990-497A-9227-39B549229F03}" srcOrd="5" destOrd="0" presId="urn:microsoft.com/office/officeart/2005/8/layout/list1"/>
    <dgm:cxn modelId="{1434834B-2CDA-44B1-95CA-91BDDC4EB969}" type="presParOf" srcId="{908AF70D-9337-41AD-8FE9-FF3DB56FCD9B}" destId="{F2AD7A77-6C4B-4A74-B405-9E9FB08C4AC8}" srcOrd="6" destOrd="0" presId="urn:microsoft.com/office/officeart/2005/8/layout/list1"/>
    <dgm:cxn modelId="{52DF7A98-9C46-47AA-9C9D-B5F06E295EB6}" type="presParOf" srcId="{908AF70D-9337-41AD-8FE9-FF3DB56FCD9B}" destId="{3D16DE04-ECCA-42CE-BA5E-0D67D8D9A219}" srcOrd="7" destOrd="0" presId="urn:microsoft.com/office/officeart/2005/8/layout/list1"/>
    <dgm:cxn modelId="{C1EAD833-B787-421D-AACA-A2C9014ED14B}" type="presParOf" srcId="{908AF70D-9337-41AD-8FE9-FF3DB56FCD9B}" destId="{6CBBFDDE-B53C-4B1B-B09D-88FB8268F639}" srcOrd="8" destOrd="0" presId="urn:microsoft.com/office/officeart/2005/8/layout/list1"/>
    <dgm:cxn modelId="{45F94F38-E868-49A3-A819-9AA81747BDD2}" type="presParOf" srcId="{6CBBFDDE-B53C-4B1B-B09D-88FB8268F639}" destId="{BBACA71E-9E17-41BE-968D-D581404010B5}" srcOrd="0" destOrd="0" presId="urn:microsoft.com/office/officeart/2005/8/layout/list1"/>
    <dgm:cxn modelId="{360C3481-4E9B-43F0-BA7B-CC8122A27C44}" type="presParOf" srcId="{6CBBFDDE-B53C-4B1B-B09D-88FB8268F639}" destId="{1F734303-77F9-4B6B-A1B1-12F32040C5C8}" srcOrd="1" destOrd="0" presId="urn:microsoft.com/office/officeart/2005/8/layout/list1"/>
    <dgm:cxn modelId="{E3CCA2CC-256B-41DA-BD96-B007047DF86F}" type="presParOf" srcId="{908AF70D-9337-41AD-8FE9-FF3DB56FCD9B}" destId="{473EF74C-3318-4BD2-8C72-80DB3B6E6B3A}" srcOrd="9" destOrd="0" presId="urn:microsoft.com/office/officeart/2005/8/layout/list1"/>
    <dgm:cxn modelId="{90A9ED80-CCAD-4C48-A64A-68F8F13DEDE1}" type="presParOf" srcId="{908AF70D-9337-41AD-8FE9-FF3DB56FCD9B}" destId="{E7807E45-7964-4200-AE6A-411E1FCF72B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82853-54A1-4155-AB95-2EA083BA93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B4F56-74F1-42FF-8938-CC534FA1B1C2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1. Автоматизация оценки эффективности ППС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87C2F-12FC-4D89-A12D-6F90C0E6CB42}" type="parTrans" cxnId="{E93D6F97-2119-4CCB-96BE-29BD8C8925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F172E6-B9AE-4013-B03F-9B3DBCD747AE}" type="sibTrans" cxnId="{E93D6F97-2119-4CCB-96BE-29BD8C89258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870AB-CE56-4384-B755-84E246FEF1FD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Снижение трудоемкости оценки эффективности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E50BE-6B27-4BEA-83F0-863B458796B2}" type="parTrans" cxnId="{FA85FAB7-4C64-42D7-8AF0-038E768478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1EA24-E289-47E5-B473-B90E7DCB9A4E}" type="sibTrans" cxnId="{FA85FAB7-4C64-42D7-8AF0-038E7684786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CB974-13E4-460A-B635-7C1466B36659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Отпадает необходимость бумажных отчетов ППС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C5F5C9-9466-4A19-B89B-6E9157F8A1D9}" type="parTrans" cxnId="{45538910-73A7-454D-A46C-E116197F0F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D034B-B25A-4B18-A8E2-5547ADCB8E63}" type="sibTrans" cxnId="{45538910-73A7-454D-A46C-E116197F0F9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49257-D3F4-4A7F-BA3C-7B9DE3B42374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Исключение дублирования информации о достижениях ППС для оценки эффективности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7A3A3-4A3A-4829-8219-92457316D73B}" type="parTrans" cxnId="{5099D566-B5BB-4F1F-8D04-F347F92844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ED3EB-0D08-4674-B844-E5F44C03025C}" type="sibTrans" cxnId="{5099D566-B5BB-4F1F-8D04-F347F92844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CF0667-4B10-4E3C-AB81-2AC669EA16E4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Создание инструмента контроля «достоверности» размещенных в портфолио ППС материалов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702B8-7664-4A03-9C31-8D63E6F10732}" type="parTrans" cxnId="{D69374A6-66E3-4040-BAA1-8AAA403272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5941B-4014-43B7-9E26-1F62CAADA658}" type="sibTrans" cxnId="{D69374A6-66E3-4040-BAA1-8AAA4032722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9420AB-12CA-4D0C-AED2-FE66696C85CE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Изменение периодичности оценки эффективности ППС.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82169-B92A-421B-8BC0-1C2A77F06991}" type="parTrans" cxnId="{82958CEF-B035-4804-A033-6184ACC2211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FC3C78-26CC-4EC8-8976-7B95FA5DCC9B}" type="sibTrans" cxnId="{82958CEF-B035-4804-A033-6184ACC2211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52AB5-EB7D-40C4-9DC6-124E9246B0B9}" type="pres">
      <dgm:prSet presAssocID="{30182853-54A1-4155-AB95-2EA083BA9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A0E498-B9D8-4227-8F13-A6D51A3A1F07}" type="pres">
      <dgm:prSet presAssocID="{11EB4F56-74F1-42FF-8938-CC534FA1B1C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83850-38F8-4235-8373-10CC30BB3522}" type="pres">
      <dgm:prSet presAssocID="{11EB4F56-74F1-42FF-8938-CC534FA1B1C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9F361-36DC-4523-B0ED-6A353E7AE5A2}" type="pres">
      <dgm:prSet presAssocID="{B0C49257-D3F4-4A7F-BA3C-7B9DE3B4237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1F119-1362-41A5-B256-CE7FD320EE14}" type="pres">
      <dgm:prSet presAssocID="{39BED3EB-0D08-4674-B844-E5F44C03025C}" presName="spacer" presStyleCnt="0"/>
      <dgm:spPr/>
    </dgm:pt>
    <dgm:pt modelId="{45B701DB-871F-477B-8276-899A48F00887}" type="pres">
      <dgm:prSet presAssocID="{98CF0667-4B10-4E3C-AB81-2AC669EA16E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B6BBC-5D05-4A91-BEC3-4765E7B04F28}" type="pres">
      <dgm:prSet presAssocID="{7D45941B-4014-43B7-9E26-1F62CAADA658}" presName="spacer" presStyleCnt="0"/>
      <dgm:spPr/>
    </dgm:pt>
    <dgm:pt modelId="{5F745FA5-1959-4632-8F72-DD83BE5EC701}" type="pres">
      <dgm:prSet presAssocID="{3E9420AB-12CA-4D0C-AED2-FE66696C85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14C61-024B-4090-9C1C-5408F23CAA42}" type="presOf" srcId="{7F7870AB-CE56-4384-B755-84E246FEF1FD}" destId="{D2B83850-38F8-4235-8373-10CC30BB3522}" srcOrd="0" destOrd="0" presId="urn:microsoft.com/office/officeart/2005/8/layout/vList2"/>
    <dgm:cxn modelId="{43B9DF7B-004C-4EC0-890E-51D7182519F4}" type="presOf" srcId="{98CF0667-4B10-4E3C-AB81-2AC669EA16E4}" destId="{45B701DB-871F-477B-8276-899A48F00887}" srcOrd="0" destOrd="0" presId="urn:microsoft.com/office/officeart/2005/8/layout/vList2"/>
    <dgm:cxn modelId="{D69374A6-66E3-4040-BAA1-8AAA4032722F}" srcId="{30182853-54A1-4155-AB95-2EA083BA93ED}" destId="{98CF0667-4B10-4E3C-AB81-2AC669EA16E4}" srcOrd="2" destOrd="0" parTransId="{9F7702B8-7664-4A03-9C31-8D63E6F10732}" sibTransId="{7D45941B-4014-43B7-9E26-1F62CAADA658}"/>
    <dgm:cxn modelId="{D739F5EE-B160-4C44-B4D6-7DEF85187AAF}" type="presOf" srcId="{B0C49257-D3F4-4A7F-BA3C-7B9DE3B42374}" destId="{CEE9F361-36DC-4523-B0ED-6A353E7AE5A2}" srcOrd="0" destOrd="0" presId="urn:microsoft.com/office/officeart/2005/8/layout/vList2"/>
    <dgm:cxn modelId="{FA85FAB7-4C64-42D7-8AF0-038E76847868}" srcId="{11EB4F56-74F1-42FF-8938-CC534FA1B1C2}" destId="{7F7870AB-CE56-4384-B755-84E246FEF1FD}" srcOrd="0" destOrd="0" parTransId="{AE7E50BE-6B27-4BEA-83F0-863B458796B2}" sibTransId="{F881EA24-E289-47E5-B473-B90E7DCB9A4E}"/>
    <dgm:cxn modelId="{52911664-BC58-44A1-8615-89856D3557E7}" type="presOf" srcId="{11EB4F56-74F1-42FF-8938-CC534FA1B1C2}" destId="{EEA0E498-B9D8-4227-8F13-A6D51A3A1F07}" srcOrd="0" destOrd="0" presId="urn:microsoft.com/office/officeart/2005/8/layout/vList2"/>
    <dgm:cxn modelId="{1AA9D064-30A6-4179-9A03-95107B7644DB}" type="presOf" srcId="{30182853-54A1-4155-AB95-2EA083BA93ED}" destId="{22A52AB5-EB7D-40C4-9DC6-124E9246B0B9}" srcOrd="0" destOrd="0" presId="urn:microsoft.com/office/officeart/2005/8/layout/vList2"/>
    <dgm:cxn modelId="{E93D6F97-2119-4CCB-96BE-29BD8C892588}" srcId="{30182853-54A1-4155-AB95-2EA083BA93ED}" destId="{11EB4F56-74F1-42FF-8938-CC534FA1B1C2}" srcOrd="0" destOrd="0" parTransId="{2DE87C2F-12FC-4D89-A12D-6F90C0E6CB42}" sibTransId="{94F172E6-B9AE-4013-B03F-9B3DBCD747AE}"/>
    <dgm:cxn modelId="{82958CEF-B035-4804-A033-6184ACC2211D}" srcId="{30182853-54A1-4155-AB95-2EA083BA93ED}" destId="{3E9420AB-12CA-4D0C-AED2-FE66696C85CE}" srcOrd="3" destOrd="0" parTransId="{E9E82169-B92A-421B-8BC0-1C2A77F06991}" sibTransId="{02FC3C78-26CC-4EC8-8976-7B95FA5DCC9B}"/>
    <dgm:cxn modelId="{5099D566-B5BB-4F1F-8D04-F347F9284427}" srcId="{30182853-54A1-4155-AB95-2EA083BA93ED}" destId="{B0C49257-D3F4-4A7F-BA3C-7B9DE3B42374}" srcOrd="1" destOrd="0" parTransId="{7467A3A3-4A3A-4829-8219-92457316D73B}" sibTransId="{39BED3EB-0D08-4674-B844-E5F44C03025C}"/>
    <dgm:cxn modelId="{45538910-73A7-454D-A46C-E116197F0F92}" srcId="{11EB4F56-74F1-42FF-8938-CC534FA1B1C2}" destId="{D07CB974-13E4-460A-B635-7C1466B36659}" srcOrd="1" destOrd="0" parTransId="{01C5F5C9-9466-4A19-B89B-6E9157F8A1D9}" sibTransId="{D2BD034B-B25A-4B18-A8E2-5547ADCB8E63}"/>
    <dgm:cxn modelId="{C86C687D-A5D3-4619-A3F7-B02546D5850A}" type="presOf" srcId="{D07CB974-13E4-460A-B635-7C1466B36659}" destId="{D2B83850-38F8-4235-8373-10CC30BB3522}" srcOrd="0" destOrd="1" presId="urn:microsoft.com/office/officeart/2005/8/layout/vList2"/>
    <dgm:cxn modelId="{88C15489-8FB6-46E6-AEC5-318E54FE184B}" type="presOf" srcId="{3E9420AB-12CA-4D0C-AED2-FE66696C85CE}" destId="{5F745FA5-1959-4632-8F72-DD83BE5EC701}" srcOrd="0" destOrd="0" presId="urn:microsoft.com/office/officeart/2005/8/layout/vList2"/>
    <dgm:cxn modelId="{B6B565F4-D6AD-4894-89AB-751DA84601F6}" type="presParOf" srcId="{22A52AB5-EB7D-40C4-9DC6-124E9246B0B9}" destId="{EEA0E498-B9D8-4227-8F13-A6D51A3A1F07}" srcOrd="0" destOrd="0" presId="urn:microsoft.com/office/officeart/2005/8/layout/vList2"/>
    <dgm:cxn modelId="{A87ECA99-4D06-42DF-9C74-BCBDADED6D72}" type="presParOf" srcId="{22A52AB5-EB7D-40C4-9DC6-124E9246B0B9}" destId="{D2B83850-38F8-4235-8373-10CC30BB3522}" srcOrd="1" destOrd="0" presId="urn:microsoft.com/office/officeart/2005/8/layout/vList2"/>
    <dgm:cxn modelId="{3D9F0867-9E8C-45F5-ACFB-37EDFDA5D685}" type="presParOf" srcId="{22A52AB5-EB7D-40C4-9DC6-124E9246B0B9}" destId="{CEE9F361-36DC-4523-B0ED-6A353E7AE5A2}" srcOrd="2" destOrd="0" presId="urn:microsoft.com/office/officeart/2005/8/layout/vList2"/>
    <dgm:cxn modelId="{1EF7DBC8-5026-442B-BDD4-304A13E421B6}" type="presParOf" srcId="{22A52AB5-EB7D-40C4-9DC6-124E9246B0B9}" destId="{1C61F119-1362-41A5-B256-CE7FD320EE14}" srcOrd="3" destOrd="0" presId="urn:microsoft.com/office/officeart/2005/8/layout/vList2"/>
    <dgm:cxn modelId="{36C0B59E-DF2A-4A33-98E7-F16CF1D83C71}" type="presParOf" srcId="{22A52AB5-EB7D-40C4-9DC6-124E9246B0B9}" destId="{45B701DB-871F-477B-8276-899A48F00887}" srcOrd="4" destOrd="0" presId="urn:microsoft.com/office/officeart/2005/8/layout/vList2"/>
    <dgm:cxn modelId="{2E0930C3-3A3C-40C3-8AC4-03110D1AB586}" type="presParOf" srcId="{22A52AB5-EB7D-40C4-9DC6-124E9246B0B9}" destId="{9F8B6BBC-5D05-4A91-BEC3-4765E7B04F28}" srcOrd="5" destOrd="0" presId="urn:microsoft.com/office/officeart/2005/8/layout/vList2"/>
    <dgm:cxn modelId="{0DB6145A-C01D-45A4-ABBC-DCFBAE1E6A00}" type="presParOf" srcId="{22A52AB5-EB7D-40C4-9DC6-124E9246B0B9}" destId="{5F745FA5-1959-4632-8F72-DD83BE5EC7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DB24CB-0DFD-45E7-A53E-C3581E93170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F3866-2483-47A3-AADA-571D24332D0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Зеленая зона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01053-F38F-42E1-A603-2748C6329605}" type="parTrans" cxnId="{A02BE73C-9F25-4707-9307-8C0CBA4264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AA8D5-6544-4FDE-A53E-482F4E0C2B5B}" type="sibTrans" cxnId="{A02BE73C-9F25-4707-9307-8C0CBA42640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7F6EAA-9C70-4A38-A102-83F0A748470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100% доплаты за эффективность работы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8E733-07F2-475E-8C03-BBC01C5F99C7}" type="parTrans" cxnId="{542D7D2A-A7DA-437E-8FF1-4705448BDB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85E798-7D48-4AF1-B831-7AE464A899B9}" type="sibTrans" cxnId="{542D7D2A-A7DA-437E-8FF1-4705448BDBF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1B2D9-67A8-47ED-B700-1C7A06F7149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Желтая зона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B8E1D-F336-40A8-8202-5B0590734190}" type="parTrans" cxnId="{01C3EA4B-29E8-46EF-B12A-A6FCFE2B58E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B72EC-85E6-4A8D-AF9B-A5D67BB0BB5E}" type="sibTrans" cxnId="{01C3EA4B-29E8-46EF-B12A-A6FCFE2B58E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FD47C-5CCB-4D78-A1DA-8CC20428026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99%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756A43-9C9D-43B3-A3FC-0BED22DB5049}" type="parTrans" cxnId="{348D42A1-859E-47BD-8AA3-4DEF06B60C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73E38-8469-4FA9-A8E4-00642B0E2D83}" type="sibTrans" cxnId="{348D42A1-859E-47BD-8AA3-4DEF06B60CC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6C750-B1E9-4ECD-A9F6-7EF0F556119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11%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9BF52D-9BE1-475D-B2DA-67DB3E948A99}" type="parTrans" cxnId="{0C707097-3930-4911-A0CF-1130579B94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B34BA-7008-4543-BAE9-BB283482C3ED}" type="sibTrans" cxnId="{0C707097-3930-4911-A0CF-1130579B946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841E2D-836C-4214-95FE-EE1CD029C3FA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Красная зона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9412F-948D-40CD-8B46-C0C05F5A3BF5}" type="parTrans" cxnId="{FE41255C-7C7E-4A8E-9B28-65E926B595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B8BFE7-A677-456E-AC0D-0AB4569CD8EF}" type="sibTrans" cxnId="{FE41255C-7C7E-4A8E-9B28-65E926B595F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9522E-8E32-4C88-AACB-C8F1F625FE5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выплат за эффективность работы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3A06E-D6AD-4000-B554-89AFB1DE090D}" type="parTrans" cxnId="{B497AA91-5337-480E-9959-F88D1B6235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25650-C881-43E9-8E29-FEE2EC43ACBB}" type="sibTrans" cxnId="{B497AA91-5337-480E-9959-F88D1B6235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342FF-BF23-4BF9-8ABF-ADFA9B7CF804}" type="pres">
      <dgm:prSet presAssocID="{9ADB24CB-0DFD-45E7-A53E-C3581E931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7923B-BDF8-468A-B8CC-B9C5280CFCD0}" type="pres">
      <dgm:prSet presAssocID="{632F3866-2483-47A3-AADA-571D24332D0D}" presName="linNode" presStyleCnt="0"/>
      <dgm:spPr/>
    </dgm:pt>
    <dgm:pt modelId="{AC663E68-A540-4303-AC86-6EF6E412174C}" type="pres">
      <dgm:prSet presAssocID="{632F3866-2483-47A3-AADA-571D24332D0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8D660-4288-43AA-B698-2ECB0FD667E6}" type="pres">
      <dgm:prSet presAssocID="{632F3866-2483-47A3-AADA-571D24332D0D}" presName="descendantText" presStyleLbl="alignAccFollowNode1" presStyleIdx="0" presStyleCnt="3" custLinFactNeighborX="2209" custLinFactNeighborY="3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013A9-E2B5-47A2-9FD1-554B0815106A}" type="pres">
      <dgm:prSet presAssocID="{C2EAA8D5-6544-4FDE-A53E-482F4E0C2B5B}" presName="sp" presStyleCnt="0"/>
      <dgm:spPr/>
    </dgm:pt>
    <dgm:pt modelId="{A2A3ACE4-4FC1-45D4-9634-7187E34E8C06}" type="pres">
      <dgm:prSet presAssocID="{33F1B2D9-67A8-47ED-B700-1C7A06F71498}" presName="linNode" presStyleCnt="0"/>
      <dgm:spPr/>
    </dgm:pt>
    <dgm:pt modelId="{E47AE988-5ED4-4664-8EA1-F9F98DE3D878}" type="pres">
      <dgm:prSet presAssocID="{33F1B2D9-67A8-47ED-B700-1C7A06F7149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E2E22-819D-4459-96C8-AFE86AB80DA9}" type="pres">
      <dgm:prSet presAssocID="{33F1B2D9-67A8-47ED-B700-1C7A06F7149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78DA0-7A83-43F7-B376-F4817D6FDC53}" type="pres">
      <dgm:prSet presAssocID="{1D0B72EC-85E6-4A8D-AF9B-A5D67BB0BB5E}" presName="sp" presStyleCnt="0"/>
      <dgm:spPr/>
    </dgm:pt>
    <dgm:pt modelId="{E8DE6768-A9CE-493F-869B-72434A7C8097}" type="pres">
      <dgm:prSet presAssocID="{D3841E2D-836C-4214-95FE-EE1CD029C3FA}" presName="linNode" presStyleCnt="0"/>
      <dgm:spPr/>
    </dgm:pt>
    <dgm:pt modelId="{B50EA3DA-D493-451F-B98D-9DA5C70B60A6}" type="pres">
      <dgm:prSet presAssocID="{D3841E2D-836C-4214-95FE-EE1CD029C3F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C1679-8D89-4B47-8DA7-0E3332EEF17F}" type="pres">
      <dgm:prSet presAssocID="{D3841E2D-836C-4214-95FE-EE1CD029C3F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7AA91-5337-480E-9959-F88D1B623529}" srcId="{D3841E2D-836C-4214-95FE-EE1CD029C3FA}" destId="{0309522E-8E32-4C88-AACB-C8F1F625FE58}" srcOrd="0" destOrd="0" parTransId="{7953A06E-D6AD-4000-B554-89AFB1DE090D}" sibTransId="{92125650-C881-43E9-8E29-FEE2EC43ACBB}"/>
    <dgm:cxn modelId="{6F2BF733-79AA-4963-9DE8-EC90569D5450}" type="presOf" srcId="{D3841E2D-836C-4214-95FE-EE1CD029C3FA}" destId="{B50EA3DA-D493-451F-B98D-9DA5C70B60A6}" srcOrd="0" destOrd="0" presId="urn:microsoft.com/office/officeart/2005/8/layout/vList5"/>
    <dgm:cxn modelId="{348D42A1-859E-47BD-8AA3-4DEF06B60CC9}" srcId="{33F1B2D9-67A8-47ED-B700-1C7A06F71498}" destId="{71AFD47C-5CCB-4D78-A1DA-8CC20428026A}" srcOrd="0" destOrd="0" parTransId="{80756A43-9C9D-43B3-A3FC-0BED22DB5049}" sibTransId="{21A73E38-8469-4FA9-A8E4-00642B0E2D83}"/>
    <dgm:cxn modelId="{FE41255C-7C7E-4A8E-9B28-65E926B595F8}" srcId="{9ADB24CB-0DFD-45E7-A53E-C3581E931703}" destId="{D3841E2D-836C-4214-95FE-EE1CD029C3FA}" srcOrd="2" destOrd="0" parTransId="{A309412F-948D-40CD-8B46-C0C05F5A3BF5}" sibTransId="{48B8BFE7-A677-456E-AC0D-0AB4569CD8EF}"/>
    <dgm:cxn modelId="{95EFB1AC-1CC5-41B3-A248-CD20925DAD10}" type="presOf" srcId="{632F3866-2483-47A3-AADA-571D24332D0D}" destId="{AC663E68-A540-4303-AC86-6EF6E412174C}" srcOrd="0" destOrd="0" presId="urn:microsoft.com/office/officeart/2005/8/layout/vList5"/>
    <dgm:cxn modelId="{FF7D73BF-FD7B-4761-A2BA-63F9D8C18142}" type="presOf" srcId="{9ADB24CB-0DFD-45E7-A53E-C3581E931703}" destId="{0C5342FF-BF23-4BF9-8ABF-ADFA9B7CF804}" srcOrd="0" destOrd="0" presId="urn:microsoft.com/office/officeart/2005/8/layout/vList5"/>
    <dgm:cxn modelId="{B26713CA-31EF-45B6-BBF9-CF842AA2C864}" type="presOf" srcId="{7B26C750-B1E9-4ECD-A9F6-7EF0F556119C}" destId="{8FAE2E22-819D-4459-96C8-AFE86AB80DA9}" srcOrd="0" destOrd="1" presId="urn:microsoft.com/office/officeart/2005/8/layout/vList5"/>
    <dgm:cxn modelId="{0C707097-3930-4911-A0CF-1130579B946C}" srcId="{33F1B2D9-67A8-47ED-B700-1C7A06F71498}" destId="{7B26C750-B1E9-4ECD-A9F6-7EF0F556119C}" srcOrd="1" destOrd="0" parTransId="{FD9BF52D-9BE1-475D-B2DA-67DB3E948A99}" sibTransId="{E70B34BA-7008-4543-BAE9-BB283482C3ED}"/>
    <dgm:cxn modelId="{672B0049-FD83-47B6-98E7-05E763A70626}" type="presOf" srcId="{33F1B2D9-67A8-47ED-B700-1C7A06F71498}" destId="{E47AE988-5ED4-4664-8EA1-F9F98DE3D878}" srcOrd="0" destOrd="0" presId="urn:microsoft.com/office/officeart/2005/8/layout/vList5"/>
    <dgm:cxn modelId="{A3665361-9C08-4949-9B63-7759F9816C82}" type="presOf" srcId="{71AFD47C-5CCB-4D78-A1DA-8CC20428026A}" destId="{8FAE2E22-819D-4459-96C8-AFE86AB80DA9}" srcOrd="0" destOrd="0" presId="urn:microsoft.com/office/officeart/2005/8/layout/vList5"/>
    <dgm:cxn modelId="{B9793C9C-772F-44FD-BFF5-02C324A7C7D2}" type="presOf" srcId="{547F6EAA-9C70-4A38-A102-83F0A748470B}" destId="{0CD8D660-4288-43AA-B698-2ECB0FD667E6}" srcOrd="0" destOrd="0" presId="urn:microsoft.com/office/officeart/2005/8/layout/vList5"/>
    <dgm:cxn modelId="{542D7D2A-A7DA-437E-8FF1-4705448BDBF9}" srcId="{632F3866-2483-47A3-AADA-571D24332D0D}" destId="{547F6EAA-9C70-4A38-A102-83F0A748470B}" srcOrd="0" destOrd="0" parTransId="{2D58E733-07F2-475E-8C03-BBC01C5F99C7}" sibTransId="{E885E798-7D48-4AF1-B831-7AE464A899B9}"/>
    <dgm:cxn modelId="{01C3EA4B-29E8-46EF-B12A-A6FCFE2B58E2}" srcId="{9ADB24CB-0DFD-45E7-A53E-C3581E931703}" destId="{33F1B2D9-67A8-47ED-B700-1C7A06F71498}" srcOrd="1" destOrd="0" parTransId="{A8FB8E1D-F336-40A8-8202-5B0590734190}" sibTransId="{1D0B72EC-85E6-4A8D-AF9B-A5D67BB0BB5E}"/>
    <dgm:cxn modelId="{AE78B311-C549-4C42-A5F6-7DD75091D683}" type="presOf" srcId="{0309522E-8E32-4C88-AACB-C8F1F625FE58}" destId="{DBDC1679-8D89-4B47-8DA7-0E3332EEF17F}" srcOrd="0" destOrd="0" presId="urn:microsoft.com/office/officeart/2005/8/layout/vList5"/>
    <dgm:cxn modelId="{A02BE73C-9F25-4707-9307-8C0CBA426406}" srcId="{9ADB24CB-0DFD-45E7-A53E-C3581E931703}" destId="{632F3866-2483-47A3-AADA-571D24332D0D}" srcOrd="0" destOrd="0" parTransId="{99A01053-F38F-42E1-A603-2748C6329605}" sibTransId="{C2EAA8D5-6544-4FDE-A53E-482F4E0C2B5B}"/>
    <dgm:cxn modelId="{12CBA039-8C06-42A4-BECA-BD0C96645588}" type="presParOf" srcId="{0C5342FF-BF23-4BF9-8ABF-ADFA9B7CF804}" destId="{A857923B-BDF8-468A-B8CC-B9C5280CFCD0}" srcOrd="0" destOrd="0" presId="urn:microsoft.com/office/officeart/2005/8/layout/vList5"/>
    <dgm:cxn modelId="{13A778D0-C9BC-4B1B-B0F9-57D8A04CB4FB}" type="presParOf" srcId="{A857923B-BDF8-468A-B8CC-B9C5280CFCD0}" destId="{AC663E68-A540-4303-AC86-6EF6E412174C}" srcOrd="0" destOrd="0" presId="urn:microsoft.com/office/officeart/2005/8/layout/vList5"/>
    <dgm:cxn modelId="{53A53EBD-B031-4927-8888-7DBBB73AB6DF}" type="presParOf" srcId="{A857923B-BDF8-468A-B8CC-B9C5280CFCD0}" destId="{0CD8D660-4288-43AA-B698-2ECB0FD667E6}" srcOrd="1" destOrd="0" presId="urn:microsoft.com/office/officeart/2005/8/layout/vList5"/>
    <dgm:cxn modelId="{D5FE02C7-9709-4D8E-A0AE-6475622302BC}" type="presParOf" srcId="{0C5342FF-BF23-4BF9-8ABF-ADFA9B7CF804}" destId="{021013A9-E2B5-47A2-9FD1-554B0815106A}" srcOrd="1" destOrd="0" presId="urn:microsoft.com/office/officeart/2005/8/layout/vList5"/>
    <dgm:cxn modelId="{0F79AEFD-3AF2-4510-BE8C-3B0CDA79D8B6}" type="presParOf" srcId="{0C5342FF-BF23-4BF9-8ABF-ADFA9B7CF804}" destId="{A2A3ACE4-4FC1-45D4-9634-7187E34E8C06}" srcOrd="2" destOrd="0" presId="urn:microsoft.com/office/officeart/2005/8/layout/vList5"/>
    <dgm:cxn modelId="{BBA40F51-4BB8-47AE-BFB4-9F1603DAB8FF}" type="presParOf" srcId="{A2A3ACE4-4FC1-45D4-9634-7187E34E8C06}" destId="{E47AE988-5ED4-4664-8EA1-F9F98DE3D878}" srcOrd="0" destOrd="0" presId="urn:microsoft.com/office/officeart/2005/8/layout/vList5"/>
    <dgm:cxn modelId="{B711F374-4F28-456A-9603-108B3252BF9E}" type="presParOf" srcId="{A2A3ACE4-4FC1-45D4-9634-7187E34E8C06}" destId="{8FAE2E22-819D-4459-96C8-AFE86AB80DA9}" srcOrd="1" destOrd="0" presId="urn:microsoft.com/office/officeart/2005/8/layout/vList5"/>
    <dgm:cxn modelId="{B5BB3900-2170-4C8D-A97D-B292C4142474}" type="presParOf" srcId="{0C5342FF-BF23-4BF9-8ABF-ADFA9B7CF804}" destId="{37F78DA0-7A83-43F7-B376-F4817D6FDC53}" srcOrd="3" destOrd="0" presId="urn:microsoft.com/office/officeart/2005/8/layout/vList5"/>
    <dgm:cxn modelId="{23D6B4B8-520A-4A2A-86DF-6AB443071A2D}" type="presParOf" srcId="{0C5342FF-BF23-4BF9-8ABF-ADFA9B7CF804}" destId="{E8DE6768-A9CE-493F-869B-72434A7C8097}" srcOrd="4" destOrd="0" presId="urn:microsoft.com/office/officeart/2005/8/layout/vList5"/>
    <dgm:cxn modelId="{35E4347C-8ECF-4265-B368-D27131956390}" type="presParOf" srcId="{E8DE6768-A9CE-493F-869B-72434A7C8097}" destId="{B50EA3DA-D493-451F-B98D-9DA5C70B60A6}" srcOrd="0" destOrd="0" presId="urn:microsoft.com/office/officeart/2005/8/layout/vList5"/>
    <dgm:cxn modelId="{9D349DD6-54C1-4AFC-9F1C-E41C196DE91B}" type="presParOf" srcId="{E8DE6768-A9CE-493F-869B-72434A7C8097}" destId="{DBDC1679-8D89-4B47-8DA7-0E3332EEF1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C928D-377E-4D73-B5FC-C22FC5CF8ED6}">
      <dsp:nvSpPr>
        <dsp:cNvPr id="0" name=""/>
        <dsp:cNvSpPr/>
      </dsp:nvSpPr>
      <dsp:spPr>
        <a:xfrm>
          <a:off x="0" y="71217"/>
          <a:ext cx="10920778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Декабрь 2013 – сентябрь 2014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00917"/>
        <a:ext cx="10861378" cy="549000"/>
      </dsp:txXfrm>
    </dsp:sp>
    <dsp:sp modelId="{49AB8312-DD08-4906-B299-64816FCBA629}">
      <dsp:nvSpPr>
        <dsp:cNvPr id="0" name=""/>
        <dsp:cNvSpPr/>
      </dsp:nvSpPr>
      <dsp:spPr>
        <a:xfrm>
          <a:off x="0" y="679617"/>
          <a:ext cx="10920778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 Правительства Московской области от 27.12.2013 №1186/58 «Об оплате труда работников образовательных организаций Московской области»: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положения об эффективном контракте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эффективного контракта на 2014-2015 уч. год.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79617"/>
        <a:ext cx="10920778" cy="1237860"/>
      </dsp:txXfrm>
    </dsp:sp>
    <dsp:sp modelId="{80C32167-4888-444B-9E6E-AE49EF9C11AB}">
      <dsp:nvSpPr>
        <dsp:cNvPr id="0" name=""/>
        <dsp:cNvSpPr/>
      </dsp:nvSpPr>
      <dsp:spPr>
        <a:xfrm>
          <a:off x="0" y="1917477"/>
          <a:ext cx="10920778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 2016 – март 2017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947177"/>
        <a:ext cx="10861378" cy="549000"/>
      </dsp:txXfrm>
    </dsp:sp>
    <dsp:sp modelId="{D3E094D9-324D-478A-8B8B-C23A7E45B373}">
      <dsp:nvSpPr>
        <dsp:cNvPr id="0" name=""/>
        <dsp:cNvSpPr/>
      </dsp:nvSpPr>
      <dsp:spPr>
        <a:xfrm>
          <a:off x="0" y="2525877"/>
          <a:ext cx="10920778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Распоряжение Правительства Московской области от 24.10.2016 о внесении изменений в перечень доплат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положения об эффективном контракте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25877"/>
        <a:ext cx="10920778" cy="914940"/>
      </dsp:txXfrm>
    </dsp:sp>
    <dsp:sp modelId="{F8445B1C-9D4B-4A94-9D45-39869844DC68}">
      <dsp:nvSpPr>
        <dsp:cNvPr id="0" name=""/>
        <dsp:cNvSpPr/>
      </dsp:nvSpPr>
      <dsp:spPr>
        <a:xfrm>
          <a:off x="0" y="3440818"/>
          <a:ext cx="10920778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Февраль 2022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3470518"/>
        <a:ext cx="10861378" cy="549000"/>
      </dsp:txXfrm>
    </dsp:sp>
    <dsp:sp modelId="{6007E9F0-06E3-4806-985B-25A7A0F2575A}">
      <dsp:nvSpPr>
        <dsp:cNvPr id="0" name=""/>
        <dsp:cNvSpPr/>
      </dsp:nvSpPr>
      <dsp:spPr>
        <a:xfrm>
          <a:off x="0" y="4049218"/>
          <a:ext cx="1092077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положения об эффективном контракте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49218"/>
        <a:ext cx="10920778" cy="430560"/>
      </dsp:txXfrm>
    </dsp:sp>
    <dsp:sp modelId="{19D6B8D8-9C86-4C15-8E2F-36F2DF8C8587}">
      <dsp:nvSpPr>
        <dsp:cNvPr id="0" name=""/>
        <dsp:cNvSpPr/>
      </dsp:nvSpPr>
      <dsp:spPr>
        <a:xfrm>
          <a:off x="0" y="4479778"/>
          <a:ext cx="10920778" cy="608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 2022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4509478"/>
        <a:ext cx="10861378" cy="549000"/>
      </dsp:txXfrm>
    </dsp:sp>
    <dsp:sp modelId="{AF87715E-E043-43EE-97BC-CA7DBF8AA46E}">
      <dsp:nvSpPr>
        <dsp:cNvPr id="0" name=""/>
        <dsp:cNvSpPr/>
      </dsp:nvSpPr>
      <dsp:spPr>
        <a:xfrm>
          <a:off x="0" y="5088177"/>
          <a:ext cx="10920778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73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Переработка положения об эффективном контракте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088177"/>
        <a:ext cx="10920778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3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1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3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3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1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6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0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3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6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CF5F-5DFF-49A2-9D6A-6BF055F192E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8BBCC-19D7-46E1-B716-A6A549476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" t="-162" r="-209" b="12078"/>
          <a:stretch/>
        </p:blipFill>
        <p:spPr>
          <a:xfrm>
            <a:off x="398030" y="32273"/>
            <a:ext cx="11585987" cy="67967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" y="2697941"/>
            <a:ext cx="12221489" cy="4160058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Ученый Совет 19.01.2016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64" y="2697941"/>
            <a:ext cx="11348473" cy="33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48428" y="2780928"/>
            <a:ext cx="9025003" cy="252028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rgbClr val="2190D5"/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8428" y="3517848"/>
            <a:ext cx="8903119" cy="954107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контракт как основной инструмент оценки качества работы ППС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71" y="348512"/>
            <a:ext cx="3060913" cy="2204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7568" y="6291041"/>
            <a:ext cx="328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Королёв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6284" y="5402658"/>
            <a:ext cx="696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Учёный совет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29.11.2022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Бабина</a:t>
            </a:r>
          </a:p>
        </p:txBody>
      </p:sp>
    </p:spTree>
    <p:extLst>
      <p:ext uri="{BB962C8B-B14F-4D97-AF65-F5344CB8AC3E}">
        <p14:creationId xmlns:p14="http://schemas.microsoft.com/office/powerpoint/2010/main" val="28019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9" y="274638"/>
            <a:ext cx="11687175" cy="14970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дополнительных видов работ ППС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 в 1 и 2 семестрах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32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672508"/>
              </p:ext>
            </p:extLst>
          </p:nvPr>
        </p:nvGraphicFramePr>
        <p:xfrm>
          <a:off x="5842000" y="2285924"/>
          <a:ext cx="6223000" cy="351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71854"/>
              </p:ext>
            </p:extLst>
          </p:nvPr>
        </p:nvGraphicFramePr>
        <p:xfrm>
          <a:off x="130196" y="2293828"/>
          <a:ext cx="5677938" cy="351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78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37792" y="11663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Проблемы эффективного контракта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56474485"/>
              </p:ext>
            </p:extLst>
          </p:nvPr>
        </p:nvGraphicFramePr>
        <p:xfrm>
          <a:off x="1798634" y="836712"/>
          <a:ext cx="86223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5542383" y="5617029"/>
            <a:ext cx="251927" cy="1026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8419322" y="5617029"/>
            <a:ext cx="251927" cy="10263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эффективного контракта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584895"/>
              </p:ext>
            </p:extLst>
          </p:nvPr>
        </p:nvGraphicFramePr>
        <p:xfrm>
          <a:off x="696037" y="1651379"/>
          <a:ext cx="10795378" cy="5036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72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71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связи рейтинга ППС с эффективным контрактом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690753"/>
              </p:ext>
            </p:extLst>
          </p:nvPr>
        </p:nvGraphicFramePr>
        <p:xfrm>
          <a:off x="838200" y="1825625"/>
          <a:ext cx="10515600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верх 9"/>
          <p:cNvSpPr/>
          <p:nvPr/>
        </p:nvSpPr>
        <p:spPr>
          <a:xfrm>
            <a:off x="7315200" y="3671888"/>
            <a:ext cx="757238" cy="928687"/>
          </a:xfrm>
          <a:prstGeom prst="up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762" y="182838"/>
            <a:ext cx="8229600" cy="954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ежемесячных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 СПО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474323"/>
              </p:ext>
            </p:extLst>
          </p:nvPr>
        </p:nvGraphicFramePr>
        <p:xfrm>
          <a:off x="505608" y="1577155"/>
          <a:ext cx="11317045" cy="414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3389"/>
                <a:gridCol w="3033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Процент доплат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Классное руководство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более 20%</a:t>
                      </a:r>
                      <a:endParaRPr lang="ru-RU" dirty="0"/>
                    </a:p>
                  </a:txBody>
                  <a:tcPr/>
                </a:tc>
              </a:tr>
              <a:tr h="435122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Проверка письменных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Заведование элементами инфраструктуры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Заведование отделением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35%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Руководство методическими, предметными и цикловыми комиссиями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обучающихся к участию в олимпиадах, конференциях, конкурсах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и проведение мероприятий различного уровня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20%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Индивидуальная работа по социализации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20%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Наставничество детей</a:t>
                      </a:r>
                      <a:r>
                        <a:rPr lang="ru-RU" baseline="0" dirty="0" smtClean="0"/>
                        <a:t>-сирот и детей, оставшихся без попечения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За работу с сайтом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15%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343" y="311929"/>
            <a:ext cx="8967748" cy="9549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единоразовых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 СПО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39295"/>
              </p:ext>
            </p:extLst>
          </p:nvPr>
        </p:nvGraphicFramePr>
        <p:xfrm>
          <a:off x="516365" y="1684731"/>
          <a:ext cx="11317045" cy="404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3389"/>
                <a:gridCol w="30336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Процент доплат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победителей и призеров конкурсов, олимпиад соревнований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более 50%</a:t>
                      </a:r>
                      <a:endParaRPr lang="ru-RU" dirty="0"/>
                    </a:p>
                  </a:txBody>
                  <a:tcPr/>
                </a:tc>
              </a:tr>
              <a:tr h="435122"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достижения обучающихся (статьи, патенты, дипломы т.д.)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50%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в приемной комиссии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70%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Внедрение здоровье-сберегающих технологий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Сопровождение</a:t>
                      </a:r>
                      <a:r>
                        <a:rPr lang="ru-RU" baseline="0" dirty="0" smtClean="0"/>
                        <a:t> обучающихся на мероприятия различного уровня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20%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Интенсивность труда по организации работы Колледжа/Техникума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80%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Методическое обеспечение и организация сопровождения дисциплин с использованием дистанционных технологий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30%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и высокие показатели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80%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Интенсивность труда при выполнении особо важных, сложных и срочных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80%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2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236538"/>
            <a:ext cx="1206341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работы преподавателей ТТД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45584"/>
              </p:ext>
            </p:extLst>
          </p:nvPr>
        </p:nvGraphicFramePr>
        <p:xfrm>
          <a:off x="-214312" y="1524002"/>
          <a:ext cx="6838951" cy="382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960141"/>
              </p:ext>
            </p:extLst>
          </p:nvPr>
        </p:nvGraphicFramePr>
        <p:xfrm>
          <a:off x="5722408" y="2652712"/>
          <a:ext cx="6562725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2081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236538"/>
            <a:ext cx="1206341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работы преподавателей ТТД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840918"/>
              </p:ext>
            </p:extLst>
          </p:nvPr>
        </p:nvGraphicFramePr>
        <p:xfrm>
          <a:off x="0" y="1412081"/>
          <a:ext cx="6505575" cy="406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045707"/>
              </p:ext>
            </p:extLst>
          </p:nvPr>
        </p:nvGraphicFramePr>
        <p:xfrm>
          <a:off x="5567361" y="2547936"/>
          <a:ext cx="6743701" cy="431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806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236538"/>
            <a:ext cx="1206341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работы преподавателей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ККМТ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574283"/>
              </p:ext>
            </p:extLst>
          </p:nvPr>
        </p:nvGraphicFramePr>
        <p:xfrm>
          <a:off x="571500" y="1562104"/>
          <a:ext cx="11087101" cy="4726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597"/>
                <a:gridCol w="1897032"/>
                <a:gridCol w="1873612"/>
                <a:gridCol w="1386474"/>
                <a:gridCol w="1386474"/>
                <a:gridCol w="1779932"/>
                <a:gridCol w="941490"/>
                <a:gridCol w="941490"/>
              </a:tblGrid>
              <a:tr h="9239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№ п/п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Дата/Показатель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Кол-во сотрудников (всего с совм.)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Кол-во ППС с ЭК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% ППС с ЭК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Средний % выплат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МАХ%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MIN%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95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янв.20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118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60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D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95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июл.20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4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95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янв.21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9B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120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95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июл.21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64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D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48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145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95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янв.22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70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D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395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июл.22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75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54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65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D8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02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 Ученого Совета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29.11.2022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25" y="1243014"/>
            <a:ext cx="11587163" cy="53083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ПОСТАНОВИЛИ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изменения в Положение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эффективном контракте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ППС: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изменения периодичности оценки эффективности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установления соответствия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Положением 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рейтинговании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программ, обучающихся, ППС, кафедр, институтов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дифференцированной оценки работы кураторов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Бабина Н.В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Сафронова Е.С., В.Н. Минакова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выполнения: до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1.06.2023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ТЗ для автоматизации процесса оценки эффективности.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Бабина Н.В.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выполнения: до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1.06.2023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5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5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7467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проекта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13608389"/>
              </p:ext>
            </p:extLst>
          </p:nvPr>
        </p:nvGraphicFramePr>
        <p:xfrm>
          <a:off x="543341" y="1001913"/>
          <a:ext cx="10920778" cy="5589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0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" t="-162" r="-209" b="12078"/>
          <a:stretch/>
        </p:blipFill>
        <p:spPr>
          <a:xfrm>
            <a:off x="398030" y="32273"/>
            <a:ext cx="11585987" cy="67967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805012"/>
            <a:ext cx="12221489" cy="457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7" name="Picture 3" descr="F:\Университет\логотип синий на презу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68" y="264150"/>
            <a:ext cx="4266856" cy="251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3360" y="3429000"/>
            <a:ext cx="8256917" cy="213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положения: </a:t>
            </a:r>
            <a:r>
              <a:rPr lang="ru-RU" sz="4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</a:t>
            </a:r>
            <a:r>
              <a:rPr lang="ru-RU" sz="4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44711"/>
            <a:ext cx="10515600" cy="5435787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Изменена формулировка: </a:t>
            </a:r>
            <a:r>
              <a:rPr lang="ru-RU" dirty="0" smtClean="0"/>
              <a:t>Доля </a:t>
            </a:r>
            <a:r>
              <a:rPr lang="ru-RU" dirty="0"/>
              <a:t>публикаций научных статей  в изданиях, индексируемых в международных базах научного цитирования (</a:t>
            </a:r>
            <a:r>
              <a:rPr lang="ru-RU" dirty="0" err="1"/>
              <a:t>Scopus</a:t>
            </a:r>
            <a:r>
              <a:rPr lang="ru-RU" dirty="0"/>
              <a:t>,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, </a:t>
            </a:r>
            <a:r>
              <a:rPr lang="ru-RU" dirty="0" err="1"/>
              <a:t>PubMed</a:t>
            </a:r>
            <a:r>
              <a:rPr lang="ru-RU" dirty="0"/>
              <a:t>, </a:t>
            </a:r>
            <a:r>
              <a:rPr lang="ru-RU" dirty="0" err="1"/>
              <a:t>MathSciNet</a:t>
            </a:r>
            <a:r>
              <a:rPr lang="ru-RU" dirty="0"/>
              <a:t>, </a:t>
            </a:r>
            <a:r>
              <a:rPr lang="ru-RU" dirty="0" err="1"/>
              <a:t>zbMATH</a:t>
            </a:r>
            <a:r>
              <a:rPr lang="ru-RU" dirty="0"/>
              <a:t>, </a:t>
            </a:r>
            <a:r>
              <a:rPr lang="ru-RU" dirty="0" err="1"/>
              <a:t>Chemical</a:t>
            </a:r>
            <a:r>
              <a:rPr lang="ru-RU" dirty="0"/>
              <a:t> </a:t>
            </a:r>
            <a:r>
              <a:rPr lang="ru-RU" dirty="0" err="1"/>
              <a:t>Abstracts</a:t>
            </a:r>
            <a:r>
              <a:rPr lang="ru-RU" dirty="0"/>
              <a:t>, </a:t>
            </a:r>
            <a:r>
              <a:rPr lang="ru-RU" dirty="0" err="1"/>
              <a:t>Springer</a:t>
            </a:r>
            <a:r>
              <a:rPr lang="ru-RU" dirty="0"/>
              <a:t>, </a:t>
            </a:r>
            <a:r>
              <a:rPr lang="ru-RU" dirty="0" err="1"/>
              <a:t>GeoRef</a:t>
            </a:r>
            <a:r>
              <a:rPr lang="ru-RU" dirty="0"/>
              <a:t>) за отчетный </a:t>
            </a:r>
            <a:r>
              <a:rPr lang="ru-RU" dirty="0" smtClean="0"/>
              <a:t>период;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Введены показатели по международной деятельности </a:t>
            </a:r>
            <a:r>
              <a:rPr lang="ru-RU" dirty="0" smtClean="0"/>
              <a:t>(академическая мобильность и стажировка за рубежом, реализация </a:t>
            </a:r>
            <a:r>
              <a:rPr lang="ru-RU" dirty="0"/>
              <a:t>модуля на иностранном языке в рамках программы двойных </a:t>
            </a:r>
            <a:r>
              <a:rPr lang="ru-RU" dirty="0" smtClean="0"/>
              <a:t>дипломов);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Изменен % оплаты за </a:t>
            </a:r>
            <a:r>
              <a:rPr lang="ru-RU" i="1" dirty="0">
                <a:solidFill>
                  <a:srgbClr val="FF0000"/>
                </a:solidFill>
              </a:rPr>
              <a:t>рецензию </a:t>
            </a:r>
            <a:r>
              <a:rPr lang="ru-RU" dirty="0"/>
              <a:t>публикации в научном журнале </a:t>
            </a:r>
            <a:r>
              <a:rPr lang="ru-RU" dirty="0" smtClean="0"/>
              <a:t>Университета ( с 5% до 3%)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Изменены размеры оплаты труда руководителей ОПОП </a:t>
            </a:r>
            <a:r>
              <a:rPr lang="ru-RU" dirty="0" smtClean="0"/>
              <a:t>(</a:t>
            </a:r>
            <a:r>
              <a:rPr lang="ru-RU" dirty="0" err="1" smtClean="0"/>
              <a:t>специалитет</a:t>
            </a:r>
            <a:r>
              <a:rPr lang="ru-RU" dirty="0" smtClean="0"/>
              <a:t> с 7% на 10%)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4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положения: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9108"/>
            <a:ext cx="10515600" cy="502699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Исключены показатели международной работы для ППС</a:t>
            </a:r>
            <a:r>
              <a:rPr lang="ru-RU" dirty="0" smtClean="0"/>
              <a:t>;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Введен показатель </a:t>
            </a:r>
            <a:r>
              <a:rPr lang="ru-RU" dirty="0" smtClean="0"/>
              <a:t>академическая </a:t>
            </a:r>
            <a:r>
              <a:rPr lang="ru-RU" dirty="0"/>
              <a:t>мобильность и стажировка за рубежом (ППС и студенты</a:t>
            </a:r>
            <a:r>
              <a:rPr lang="ru-RU" dirty="0" smtClean="0"/>
              <a:t>) </a:t>
            </a:r>
            <a:r>
              <a:rPr lang="ru-RU" i="1" dirty="0" smtClean="0">
                <a:solidFill>
                  <a:srgbClr val="FF0000"/>
                </a:solidFill>
              </a:rPr>
              <a:t>для директоров институтов и заведующих кафедрами;</a:t>
            </a:r>
          </a:p>
          <a:p>
            <a:r>
              <a:rPr lang="ru-RU" dirty="0" smtClean="0"/>
              <a:t>Изменена детализация оплаты труда за публикации (</a:t>
            </a:r>
            <a:r>
              <a:rPr lang="ru-RU" sz="2000" b="1" dirty="0"/>
              <a:t>40%</a:t>
            </a:r>
            <a:r>
              <a:rPr lang="ru-RU" sz="2000" dirty="0"/>
              <a:t> -журналы 1 квартиля </a:t>
            </a:r>
            <a:r>
              <a:rPr lang="en-US" sz="2000" dirty="0"/>
              <a:t>Scopus</a:t>
            </a:r>
            <a:r>
              <a:rPr lang="ru-RU" sz="2000" dirty="0" smtClean="0"/>
              <a:t>; </a:t>
            </a:r>
            <a:r>
              <a:rPr lang="ru-RU" sz="2000" b="1" dirty="0" smtClean="0"/>
              <a:t>35</a:t>
            </a:r>
            <a:r>
              <a:rPr lang="ru-RU" sz="2000" b="1" dirty="0"/>
              <a:t>%</a:t>
            </a:r>
            <a:r>
              <a:rPr lang="ru-RU" sz="2000" dirty="0"/>
              <a:t> - журналы 2квартиля </a:t>
            </a:r>
            <a:r>
              <a:rPr lang="en-US" sz="2000" dirty="0"/>
              <a:t>Scopus</a:t>
            </a:r>
            <a:r>
              <a:rPr lang="ru-RU" sz="2000" dirty="0" smtClean="0"/>
              <a:t>; </a:t>
            </a:r>
            <a:r>
              <a:rPr lang="ru-RU" sz="2000" b="1" dirty="0" smtClean="0"/>
              <a:t>30</a:t>
            </a:r>
            <a:r>
              <a:rPr lang="ru-RU" sz="2000" dirty="0"/>
              <a:t>% - журналы Перечня ВАК, входящие в  ядро </a:t>
            </a:r>
            <a:r>
              <a:rPr lang="ru-RU" sz="2000" dirty="0" smtClean="0"/>
              <a:t>РИНЦ; </a:t>
            </a:r>
            <a:r>
              <a:rPr lang="ru-RU" sz="2000" b="1" dirty="0" smtClean="0"/>
              <a:t>25</a:t>
            </a:r>
            <a:r>
              <a:rPr lang="ru-RU" sz="2000" dirty="0"/>
              <a:t>% - журналы Перечня </a:t>
            </a:r>
            <a:r>
              <a:rPr lang="ru-RU" sz="2000" dirty="0" smtClean="0"/>
              <a:t>ВАК; </a:t>
            </a:r>
            <a:r>
              <a:rPr lang="ru-RU" sz="2000" b="1" dirty="0" smtClean="0"/>
              <a:t>15</a:t>
            </a:r>
            <a:r>
              <a:rPr lang="ru-RU" sz="2000" b="1" dirty="0"/>
              <a:t>%</a:t>
            </a:r>
            <a:r>
              <a:rPr lang="ru-RU" sz="2000" dirty="0"/>
              <a:t> - журналы 3-4 квартиля </a:t>
            </a:r>
            <a:r>
              <a:rPr lang="en-US" sz="2000" dirty="0"/>
              <a:t>Scopus</a:t>
            </a:r>
            <a:r>
              <a:rPr lang="ru-RU" sz="2000" dirty="0" smtClean="0"/>
              <a:t>; </a:t>
            </a:r>
            <a:r>
              <a:rPr lang="ru-RU" sz="2000" b="1" dirty="0" smtClean="0"/>
              <a:t>15</a:t>
            </a:r>
            <a:r>
              <a:rPr lang="ru-RU" sz="2000" b="1" dirty="0"/>
              <a:t>%</a:t>
            </a:r>
            <a:r>
              <a:rPr lang="ru-RU" sz="2000" dirty="0"/>
              <a:t> - международные базы данных научного цитирования (кроме </a:t>
            </a:r>
            <a:r>
              <a:rPr lang="en-US" sz="2000" dirty="0"/>
              <a:t>Scopus</a:t>
            </a:r>
            <a:r>
              <a:rPr lang="ru-RU" sz="2000" dirty="0"/>
              <a:t>); </a:t>
            </a:r>
            <a:r>
              <a:rPr lang="ru-RU" sz="2000" dirty="0" smtClean="0"/>
              <a:t> </a:t>
            </a:r>
            <a:r>
              <a:rPr lang="ru-RU" sz="2000" b="1" dirty="0" smtClean="0"/>
              <a:t>10</a:t>
            </a:r>
            <a:r>
              <a:rPr lang="ru-RU" sz="2000" b="1" dirty="0"/>
              <a:t>%</a:t>
            </a:r>
            <a:r>
              <a:rPr lang="ru-RU" sz="2000" dirty="0"/>
              <a:t> - статья в сборнике конференции </a:t>
            </a:r>
            <a:r>
              <a:rPr lang="en-US" sz="2000" dirty="0"/>
              <a:t>Scopus</a:t>
            </a:r>
            <a:r>
              <a:rPr lang="ru-RU" sz="2000" dirty="0" smtClean="0"/>
              <a:t>; </a:t>
            </a:r>
            <a:r>
              <a:rPr lang="ru-RU" sz="2000" b="1" dirty="0" smtClean="0"/>
              <a:t>10</a:t>
            </a:r>
            <a:r>
              <a:rPr lang="ru-RU" sz="2000" b="1" dirty="0"/>
              <a:t>%</a:t>
            </a:r>
            <a:r>
              <a:rPr lang="ru-RU" sz="2000" dirty="0"/>
              <a:t> - сборник международной университетской </a:t>
            </a:r>
            <a:r>
              <a:rPr lang="ru-RU" sz="2000" dirty="0" smtClean="0"/>
              <a:t>конференции</a:t>
            </a:r>
            <a:r>
              <a:rPr lang="ru-RU" dirty="0" smtClean="0"/>
              <a:t>);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Исключены </a:t>
            </a:r>
            <a:r>
              <a:rPr lang="ru-RU" i="1" dirty="0" err="1" smtClean="0">
                <a:solidFill>
                  <a:srgbClr val="FF0000"/>
                </a:solidFill>
              </a:rPr>
              <a:t>единоразовые</a:t>
            </a:r>
            <a:r>
              <a:rPr lang="ru-RU" i="1" dirty="0" smtClean="0">
                <a:solidFill>
                  <a:srgbClr val="FF0000"/>
                </a:solidFill>
              </a:rPr>
              <a:t> выплаты</a:t>
            </a:r>
            <a:r>
              <a:rPr lang="ru-RU" dirty="0" smtClean="0"/>
              <a:t> за методическое обеспечение и организацию сопровождения дисциплин с применением </a:t>
            </a:r>
            <a:r>
              <a:rPr lang="ru-RU" i="1" dirty="0" smtClean="0">
                <a:solidFill>
                  <a:srgbClr val="FF0000"/>
                </a:solidFill>
              </a:rPr>
              <a:t>дистанционных технологий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Исключены </a:t>
            </a:r>
            <a:r>
              <a:rPr lang="ru-RU" dirty="0" err="1" smtClean="0"/>
              <a:t>единоразовые</a:t>
            </a:r>
            <a:r>
              <a:rPr lang="ru-RU" dirty="0" smtClean="0"/>
              <a:t> выплаты за создание и обновление электронной базы данных на участников образовательного процесса;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4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18766" y="293726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566861" y="871052"/>
            <a:ext cx="9063039" cy="7374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для кафедр и институтов 20.02.2019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Z:\Рейтинги\фото кр стола\IMG-20190222-WA0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4" t="27140" r="27498" b="33791"/>
          <a:stretch/>
        </p:blipFill>
        <p:spPr bwMode="auto">
          <a:xfrm>
            <a:off x="3621565" y="2656250"/>
            <a:ext cx="5150745" cy="3415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:\Рейтинги\фото кр стола\IMG-20190222-WA00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3021" r="10392" b="11632"/>
          <a:stretch/>
        </p:blipFill>
        <p:spPr bwMode="auto">
          <a:xfrm>
            <a:off x="8093745" y="4355207"/>
            <a:ext cx="3637756" cy="2145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Рейтинги\фото кр стола\IMG-20190222-WA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6" t="31266" r="11099" b="22332"/>
          <a:stretch/>
        </p:blipFill>
        <p:spPr bwMode="auto">
          <a:xfrm>
            <a:off x="622363" y="4364196"/>
            <a:ext cx="3677767" cy="215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:\Рейтинги\фото кр стола\IMG-20190222-WA00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8010" r="2528"/>
          <a:stretch/>
        </p:blipFill>
        <p:spPr bwMode="auto">
          <a:xfrm>
            <a:off x="592673" y="1826220"/>
            <a:ext cx="3707457" cy="2322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Рейтинги\фото кр стола\IMG-20190222-WA00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7377" r="11437" b="7550"/>
          <a:stretch/>
        </p:blipFill>
        <p:spPr bwMode="auto">
          <a:xfrm>
            <a:off x="7977534" y="1789236"/>
            <a:ext cx="3800475" cy="220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 по эффективному контракту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811917"/>
              </p:ext>
            </p:extLst>
          </p:nvPr>
        </p:nvGraphicFramePr>
        <p:xfrm>
          <a:off x="838200" y="1398494"/>
          <a:ext cx="10515600" cy="407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2416" y="53517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выплаты производятся по результатам работы в предыдущем семестре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4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762" y="0"/>
            <a:ext cx="8229600" cy="9549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ежемесячных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034753"/>
              </p:ext>
            </p:extLst>
          </p:nvPr>
        </p:nvGraphicFramePr>
        <p:xfrm>
          <a:off x="645458" y="954914"/>
          <a:ext cx="11252500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044"/>
                <a:gridCol w="2264534"/>
                <a:gridCol w="40509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Процент доплат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Примечания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работы института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более 80%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Директора институтов, заместители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работы кафедры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30%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Зав. кафедрой, включая базовые, заместители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Интенсивность труда ППС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ППС,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работающие более чем на 1 ставку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Кураторство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20%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Кураторы из числа ППС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базовыми кафедрами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Директора институтов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современных технологий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ППС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Руководство ОПОП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Руководители реализуемых ОПОП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Эффективность и высокие показатели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ППС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в приемной комиссии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Ответственный секретарь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Награжденные почетным званием, нагрудным знаком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20%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Все ППС имеющие соответствующие награды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Выполнение</a:t>
                      </a:r>
                      <a:r>
                        <a:rPr lang="ru-RU" baseline="0" dirty="0" smtClean="0"/>
                        <a:t> особо важных и сложных работ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80%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ППС выполняющие особо важные и сложные работы по заданию руководства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3" y="214290"/>
            <a:ext cx="1164431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работы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ППС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 в 1 и 2 семестрах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253173"/>
              </p:ext>
            </p:extLst>
          </p:nvPr>
        </p:nvGraphicFramePr>
        <p:xfrm>
          <a:off x="347133" y="1500173"/>
          <a:ext cx="11565467" cy="518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0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8" y="265112"/>
            <a:ext cx="1200626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выполнения кафедрами  дополнительных видов работ в 2021-2022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334300"/>
              </p:ext>
            </p:extLst>
          </p:nvPr>
        </p:nvGraphicFramePr>
        <p:xfrm>
          <a:off x="645317" y="1590675"/>
          <a:ext cx="11087104" cy="5168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  <a:gridCol w="791936"/>
              </a:tblGrid>
              <a:tr h="1460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Кафедра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Руководство журналами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Подготовка студентов к участию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 конкурсах, олимпиадах и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тд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Подготовка победителей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Подготовка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рецензий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Издание монографий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Профориентация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Организация мероприятий различного уровня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Секретарь ГЭК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Работа в экспертных группах, жюри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Публикация научных статей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Повышение профессионального уровня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Сопровождение обучающихся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Выполнение работ по заданию руководства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ГСД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МЕНД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ФБУ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929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1210</Words>
  <Application>Microsoft Office PowerPoint</Application>
  <PresentationFormat>Широкоэкранный</PresentationFormat>
  <Paragraphs>337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Этапы реализации проекта</vt:lpstr>
      <vt:lpstr>Изменения положения: февраль 2022</vt:lpstr>
      <vt:lpstr>Изменения положения: август 2022</vt:lpstr>
      <vt:lpstr>Этапы реализации проекта</vt:lpstr>
      <vt:lpstr>Структура выплат по эффективному контракту </vt:lpstr>
      <vt:lpstr>Структура ежемесячных выплат</vt:lpstr>
      <vt:lpstr>Сравнительный анализ эффективности работы ППС кафедр в 1 и 2 семестрах 2021-2022 уч. года</vt:lpstr>
      <vt:lpstr>Сравнительный анализ выполнения кафедрами  дополнительных видов работ в 2021-2022 уч. года</vt:lpstr>
      <vt:lpstr>Сравнительный анализ выполнения дополнительных видов работ ППС кафедр в 1 и 2 семестрах 2021-2022 уч. года</vt:lpstr>
      <vt:lpstr>Презентация PowerPoint</vt:lpstr>
      <vt:lpstr>Перспективы развития эффективного контракта</vt:lpstr>
      <vt:lpstr>Предложения по связи рейтинга ППС с эффективным контрактом</vt:lpstr>
      <vt:lpstr>Структура ежемесячных выплат СПО</vt:lpstr>
      <vt:lpstr>Структура единоразовых выплат СПО</vt:lpstr>
      <vt:lpstr>Анализ эффективности работы преподавателей ТТД</vt:lpstr>
      <vt:lpstr>Анализ эффективности работы преподавателей ТТД</vt:lpstr>
      <vt:lpstr>Анализ эффективности работы преподавателей ККМТ</vt:lpstr>
      <vt:lpstr>Проект решения  Ученого Совета 29.11.2022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процесса рейтингования ППС в университете, его отражение в эффективном контракте</dc:title>
  <dc:creator>Сырейщикова Ольга Александровна</dc:creator>
  <cp:lastModifiedBy>Бабина Наталья Владимировна</cp:lastModifiedBy>
  <cp:revision>109</cp:revision>
  <cp:lastPrinted>2022-11-28T14:01:40Z</cp:lastPrinted>
  <dcterms:created xsi:type="dcterms:W3CDTF">2019-12-09T09:33:57Z</dcterms:created>
  <dcterms:modified xsi:type="dcterms:W3CDTF">2022-11-29T07:29:16Z</dcterms:modified>
</cp:coreProperties>
</file>