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17" r:id="rId3"/>
    <p:sldId id="319" r:id="rId4"/>
    <p:sldId id="320" r:id="rId5"/>
    <p:sldId id="321" r:id="rId6"/>
    <p:sldId id="323" r:id="rId7"/>
    <p:sldId id="322" r:id="rId8"/>
    <p:sldId id="273" r:id="rId9"/>
    <p:sldId id="311" r:id="rId10"/>
    <p:sldId id="313" r:id="rId11"/>
    <p:sldId id="312" r:id="rId12"/>
    <p:sldId id="310" r:id="rId13"/>
    <p:sldId id="330" r:id="rId14"/>
    <p:sldId id="331" r:id="rId15"/>
    <p:sldId id="324" r:id="rId16"/>
    <p:sldId id="326" r:id="rId17"/>
    <p:sldId id="327" r:id="rId18"/>
    <p:sldId id="328" r:id="rId19"/>
    <p:sldId id="306" r:id="rId20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D3C434-99EC-4466-AEC4-646067D0EDD0}">
          <p14:sldIdLst>
            <p14:sldId id="259"/>
            <p14:sldId id="317"/>
            <p14:sldId id="319"/>
            <p14:sldId id="320"/>
            <p14:sldId id="321"/>
            <p14:sldId id="323"/>
            <p14:sldId id="322"/>
            <p14:sldId id="273"/>
            <p14:sldId id="311"/>
            <p14:sldId id="313"/>
            <p14:sldId id="312"/>
            <p14:sldId id="310"/>
            <p14:sldId id="330"/>
            <p14:sldId id="331"/>
            <p14:sldId id="324"/>
            <p14:sldId id="326"/>
            <p14:sldId id="327"/>
            <p14:sldId id="328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1EA"/>
    <a:srgbClr val="41D23A"/>
    <a:srgbClr val="002147"/>
    <a:srgbClr val="C79F4B"/>
    <a:srgbClr val="C8A04A"/>
    <a:srgbClr val="AAECBA"/>
    <a:srgbClr val="22811D"/>
    <a:srgbClr val="BFAF4D"/>
    <a:srgbClr val="FF7C80"/>
    <a:srgbClr val="F37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45" d="100"/>
          <a:sy n="145" d="100"/>
        </p:scale>
        <p:origin x="82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Приняли участие</a:t>
            </a:r>
            <a:r>
              <a:rPr lang="ru-RU" sz="1400" baseline="0"/>
              <a:t> в Днях открытых дверей в 2021-2022 учебном году, количество</a:t>
            </a:r>
            <a:endParaRPr lang="ru-RU" sz="1400"/>
          </a:p>
        </c:rich>
      </c:tx>
      <c:layout>
        <c:manualLayout>
          <c:xMode val="edge"/>
          <c:yMode val="edge"/>
          <c:x val="0.11587725242675782"/>
          <c:y val="2.7048660883422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'[к ученому совету 24.05.2022.xlsx]Лист1'!$B$15</c:f>
              <c:strCache>
                <c:ptCount val="1"/>
                <c:pt idx="0">
                  <c:v>очное участие, кол. чел.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ученому совету 24.05.2022.xlsx]Лист1'!$A$16:$A$19</c:f>
              <c:strCache>
                <c:ptCount val="4"/>
                <c:pt idx="0">
                  <c:v>Высшее образование</c:v>
                </c:pt>
                <c:pt idx="1">
                  <c:v>ККМТ</c:v>
                </c:pt>
                <c:pt idx="2">
                  <c:v>ТТД</c:v>
                </c:pt>
                <c:pt idx="3">
                  <c:v>Всего приняли участие</c:v>
                </c:pt>
              </c:strCache>
            </c:strRef>
          </c:cat>
          <c:val>
            <c:numRef>
              <c:f>'[к ученому совету 24.05.2022.xlsx]Лист1'!$B$16:$B$19</c:f>
              <c:numCache>
                <c:formatCode>General</c:formatCode>
                <c:ptCount val="4"/>
                <c:pt idx="0">
                  <c:v>449</c:v>
                </c:pt>
                <c:pt idx="1">
                  <c:v>1026</c:v>
                </c:pt>
                <c:pt idx="2">
                  <c:v>352</c:v>
                </c:pt>
                <c:pt idx="3">
                  <c:v>1827</c:v>
                </c:pt>
              </c:numCache>
            </c:numRef>
          </c:val>
        </c:ser>
        <c:ser>
          <c:idx val="1"/>
          <c:order val="1"/>
          <c:tx>
            <c:strRef>
              <c:f>'[к ученому совету 24.05.2022.xlsx]Лист1'!$C$15</c:f>
              <c:strCache>
                <c:ptCount val="1"/>
                <c:pt idx="0">
                  <c:v>онлайн-участие и просмотры в последующие дни, кол. просмотров 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'[к ученому совету 24.05.2022.xlsx]Лист1'!$A$16:$A$19</c:f>
              <c:strCache>
                <c:ptCount val="4"/>
                <c:pt idx="0">
                  <c:v>Высшее образование</c:v>
                </c:pt>
                <c:pt idx="1">
                  <c:v>ККМТ</c:v>
                </c:pt>
                <c:pt idx="2">
                  <c:v>ТТД</c:v>
                </c:pt>
                <c:pt idx="3">
                  <c:v>Всего приняли участие</c:v>
                </c:pt>
              </c:strCache>
            </c:strRef>
          </c:cat>
          <c:val>
            <c:numRef>
              <c:f>'[к ученому совету 24.05.2022.xlsx]Лист1'!$C$16:$C$19</c:f>
              <c:numCache>
                <c:formatCode>General</c:formatCode>
                <c:ptCount val="4"/>
                <c:pt idx="0">
                  <c:v>406</c:v>
                </c:pt>
                <c:pt idx="1">
                  <c:v>446</c:v>
                </c:pt>
                <c:pt idx="2">
                  <c:v>354</c:v>
                </c:pt>
                <c:pt idx="3">
                  <c:v>1206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2947456"/>
        <c:axId val="312940400"/>
      </c:barChart>
      <c:catAx>
        <c:axId val="3129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940400"/>
        <c:crosses val="autoZero"/>
        <c:auto val="1"/>
        <c:lblAlgn val="ctr"/>
        <c:lblOffset val="100"/>
        <c:noMultiLvlLbl val="0"/>
      </c:catAx>
      <c:valAx>
        <c:axId val="3129404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9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Место жительства </a:t>
            </a:r>
            <a:r>
              <a:rPr lang="ru-RU" sz="1200" dirty="0" smtClean="0"/>
              <a:t>потенциальных</a:t>
            </a:r>
            <a:r>
              <a:rPr lang="ru-RU" sz="1200" baseline="0" dirty="0" smtClean="0"/>
              <a:t> </a:t>
            </a:r>
            <a:r>
              <a:rPr lang="ru-RU" sz="1200" baseline="0" dirty="0"/>
              <a:t>абитуриентов (усредненные показатели за 3 мероприятия</a:t>
            </a:r>
            <a:r>
              <a:rPr lang="ru-RU" sz="1200" baseline="0" dirty="0" smtClean="0"/>
              <a:t>)* </a:t>
            </a:r>
            <a:endParaRPr lang="ru-RU" sz="1200" dirty="0"/>
          </a:p>
        </c:rich>
      </c:tx>
      <c:layout>
        <c:manualLayout>
          <c:xMode val="edge"/>
          <c:yMode val="edge"/>
          <c:x val="0.16265551065121628"/>
          <c:y val="2.1210330488681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 ученому совету 24.05.2022.xlsx]Лист2'!$C$30:$C$35</c:f>
              <c:strCache>
                <c:ptCount val="6"/>
                <c:pt idx="0">
                  <c:v>Королев </c:v>
                </c:pt>
                <c:pt idx="1">
                  <c:v>Щелково и район</c:v>
                </c:pt>
                <c:pt idx="2">
                  <c:v>Фрязино</c:v>
                </c:pt>
                <c:pt idx="3">
                  <c:v>Мытищи</c:v>
                </c:pt>
                <c:pt idx="4">
                  <c:v>Ивантеевка </c:v>
                </c:pt>
                <c:pt idx="5">
                  <c:v>Другие районы МО и РФ</c:v>
                </c:pt>
              </c:strCache>
            </c:strRef>
          </c:cat>
          <c:val>
            <c:numRef>
              <c:f>'[к ученому совету 24.05.2022.xlsx]Лист2'!$D$30:$D$35</c:f>
              <c:numCache>
                <c:formatCode>0%</c:formatCode>
                <c:ptCount val="6"/>
                <c:pt idx="0">
                  <c:v>0.31</c:v>
                </c:pt>
                <c:pt idx="1">
                  <c:v>0.12</c:v>
                </c:pt>
                <c:pt idx="2">
                  <c:v>0.11</c:v>
                </c:pt>
                <c:pt idx="3">
                  <c:v>0.09</c:v>
                </c:pt>
                <c:pt idx="4">
                  <c:v>0.06</c:v>
                </c:pt>
                <c:pt idx="5">
                  <c:v>0.31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/>
              <a:t>Приняли участие в университетских субботах – 217 человек</a:t>
            </a:r>
          </a:p>
        </c:rich>
      </c:tx>
      <c:layout>
        <c:manualLayout>
          <c:xMode val="edge"/>
          <c:yMode val="edge"/>
          <c:x val="0.13254730644642285"/>
          <c:y val="2.8507700446171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'[к ученому совету 24.05.2022.xlsx]Лист4'!$B$34:$B$35</c:f>
              <c:strCache>
                <c:ptCount val="2"/>
                <c:pt idx="0">
                  <c:v>школьники</c:v>
                </c:pt>
                <c:pt idx="1">
                  <c:v>учащиеся учреждений СПО</c:v>
                </c:pt>
              </c:strCache>
            </c:strRef>
          </c:cat>
          <c:val>
            <c:numRef>
              <c:f>'[к ученому совету 24.05.2022.xlsx]Лист4'!$C$34:$C$35</c:f>
              <c:numCache>
                <c:formatCode>General</c:formatCode>
                <c:ptCount val="2"/>
                <c:pt idx="0">
                  <c:v>142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7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55ED1-FFC7-4E4D-8527-41D06122DB1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78896-6F21-4736-8132-CEDB7C136D09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00B050"/>
              </a:solidFill>
            </a:rPr>
            <a:t>1. Утверждены составы:</a:t>
          </a:r>
          <a:endParaRPr lang="ru-RU" sz="1100" b="1" dirty="0">
            <a:solidFill>
              <a:srgbClr val="00B050"/>
            </a:solidFill>
          </a:endParaRPr>
        </a:p>
      </dgm:t>
    </dgm:pt>
    <dgm:pt modelId="{56EA0CF9-7837-4639-BC1F-18AF2EF72573}" type="parTrans" cxnId="{32CAC662-92B2-4DE3-8832-2802BB7BA7E3}">
      <dgm:prSet/>
      <dgm:spPr/>
      <dgm:t>
        <a:bodyPr/>
        <a:lstStyle/>
        <a:p>
          <a:endParaRPr lang="ru-RU"/>
        </a:p>
      </dgm:t>
    </dgm:pt>
    <dgm:pt modelId="{D17AD5A0-E4AD-4E81-9242-A4DDEE2D2CCC}" type="sibTrans" cxnId="{32CAC662-92B2-4DE3-8832-2802BB7BA7E3}">
      <dgm:prSet/>
      <dgm:spPr/>
      <dgm:t>
        <a:bodyPr/>
        <a:lstStyle/>
        <a:p>
          <a:endParaRPr lang="ru-RU"/>
        </a:p>
      </dgm:t>
    </dgm:pt>
    <dgm:pt modelId="{67FA29CA-8927-4105-94C1-F69DD12B78BA}">
      <dgm:prSet/>
      <dgm:spPr/>
      <dgm:t>
        <a:bodyPr/>
        <a:lstStyle/>
        <a:p>
          <a:pPr rtl="0"/>
          <a:r>
            <a:rPr lang="ru-RU" dirty="0" smtClean="0"/>
            <a:t>приемной комиссии</a:t>
          </a:r>
          <a:endParaRPr lang="ru-RU" dirty="0"/>
        </a:p>
      </dgm:t>
    </dgm:pt>
    <dgm:pt modelId="{9A9FAA65-E942-4561-88CA-7E2B9C6DABAD}" type="parTrans" cxnId="{C90B34FF-A46E-4EB2-84C9-B87572F2DB98}">
      <dgm:prSet/>
      <dgm:spPr/>
      <dgm:t>
        <a:bodyPr/>
        <a:lstStyle/>
        <a:p>
          <a:endParaRPr lang="ru-RU"/>
        </a:p>
      </dgm:t>
    </dgm:pt>
    <dgm:pt modelId="{1DB64F01-28D6-4AA0-BBD2-15A1B994196E}" type="sibTrans" cxnId="{C90B34FF-A46E-4EB2-84C9-B87572F2DB98}">
      <dgm:prSet/>
      <dgm:spPr/>
      <dgm:t>
        <a:bodyPr/>
        <a:lstStyle/>
        <a:p>
          <a:endParaRPr lang="ru-RU"/>
        </a:p>
      </dgm:t>
    </dgm:pt>
    <dgm:pt modelId="{184EE368-0356-4345-B423-C58A7D0EAA8E}">
      <dgm:prSet/>
      <dgm:spPr/>
      <dgm:t>
        <a:bodyPr/>
        <a:lstStyle/>
        <a:p>
          <a:pPr rtl="0"/>
          <a:r>
            <a:rPr lang="ru-RU" dirty="0" smtClean="0"/>
            <a:t>экзаменационных и апелляционной комиссий</a:t>
          </a:r>
          <a:endParaRPr lang="ru-RU" dirty="0"/>
        </a:p>
      </dgm:t>
    </dgm:pt>
    <dgm:pt modelId="{34C9E96E-1E15-4BCF-907E-A2DE6448D3CC}" type="parTrans" cxnId="{29B5A9B2-7916-4E65-A1E1-F6F0FCA1E670}">
      <dgm:prSet/>
      <dgm:spPr/>
      <dgm:t>
        <a:bodyPr/>
        <a:lstStyle/>
        <a:p>
          <a:endParaRPr lang="ru-RU"/>
        </a:p>
      </dgm:t>
    </dgm:pt>
    <dgm:pt modelId="{2CB10BAF-1ABA-425B-8D11-1355A44CA3F9}" type="sibTrans" cxnId="{29B5A9B2-7916-4E65-A1E1-F6F0FCA1E670}">
      <dgm:prSet/>
      <dgm:spPr/>
      <dgm:t>
        <a:bodyPr/>
        <a:lstStyle/>
        <a:p>
          <a:endParaRPr lang="ru-RU"/>
        </a:p>
      </dgm:t>
    </dgm:pt>
    <dgm:pt modelId="{CE0B3355-0182-464F-88F9-1E40635E86F7}">
      <dgm:prSet/>
      <dgm:spPr/>
      <dgm:t>
        <a:bodyPr/>
        <a:lstStyle/>
        <a:p>
          <a:pPr rtl="0"/>
          <a:r>
            <a:rPr lang="ru-RU" dirty="0" smtClean="0"/>
            <a:t>аттестационной комиссии (для перевода обучающихся)</a:t>
          </a:r>
          <a:endParaRPr lang="ru-RU" dirty="0"/>
        </a:p>
      </dgm:t>
    </dgm:pt>
    <dgm:pt modelId="{DE4B4DF5-326C-4E9B-BF93-ABE71A4AEA76}" type="parTrans" cxnId="{947AD532-8D81-4AD7-824D-931D13F121BF}">
      <dgm:prSet/>
      <dgm:spPr/>
      <dgm:t>
        <a:bodyPr/>
        <a:lstStyle/>
        <a:p>
          <a:endParaRPr lang="ru-RU"/>
        </a:p>
      </dgm:t>
    </dgm:pt>
    <dgm:pt modelId="{053AF7E2-97D0-4CB7-B7A8-F9E2DC842AA1}" type="sibTrans" cxnId="{947AD532-8D81-4AD7-824D-931D13F121BF}">
      <dgm:prSet/>
      <dgm:spPr/>
      <dgm:t>
        <a:bodyPr/>
        <a:lstStyle/>
        <a:p>
          <a:endParaRPr lang="ru-RU"/>
        </a:p>
      </dgm:t>
    </dgm:pt>
    <dgm:pt modelId="{07D61BBE-F1B6-44BA-A6D9-A9D29DD9ABBF}">
      <dgm:prSet custT="1"/>
      <dgm:spPr/>
      <dgm:t>
        <a:bodyPr/>
        <a:lstStyle/>
        <a:p>
          <a:pPr rtl="0"/>
          <a:r>
            <a:rPr lang="ru-RU" sz="1050" b="1" dirty="0" smtClean="0">
              <a:solidFill>
                <a:srgbClr val="00B050"/>
              </a:solidFill>
            </a:rPr>
            <a:t>2. План-график привлечения к работе в приемной комиссии представителей кафедр</a:t>
          </a:r>
          <a:endParaRPr lang="ru-RU" sz="1050" b="1" dirty="0">
            <a:solidFill>
              <a:srgbClr val="00B050"/>
            </a:solidFill>
          </a:endParaRPr>
        </a:p>
      </dgm:t>
    </dgm:pt>
    <dgm:pt modelId="{8035CAEB-AB0A-46B0-ACC4-B49C3E06DF67}" type="parTrans" cxnId="{D08803AD-9A77-4D02-B965-865C552FF3A6}">
      <dgm:prSet/>
      <dgm:spPr/>
      <dgm:t>
        <a:bodyPr/>
        <a:lstStyle/>
        <a:p>
          <a:endParaRPr lang="ru-RU"/>
        </a:p>
      </dgm:t>
    </dgm:pt>
    <dgm:pt modelId="{39890E04-168E-4D63-BE47-D798C1C8616B}" type="sibTrans" cxnId="{D08803AD-9A77-4D02-B965-865C552FF3A6}">
      <dgm:prSet/>
      <dgm:spPr/>
      <dgm:t>
        <a:bodyPr/>
        <a:lstStyle/>
        <a:p>
          <a:endParaRPr lang="ru-RU"/>
        </a:p>
      </dgm:t>
    </dgm:pt>
    <dgm:pt modelId="{7789C5B0-7629-4330-AA68-1AAD0303F5B2}">
      <dgm:prSet custT="1"/>
      <dgm:spPr/>
      <dgm:t>
        <a:bodyPr/>
        <a:lstStyle/>
        <a:p>
          <a:pPr rtl="0"/>
          <a:r>
            <a:rPr lang="ru-RU" sz="1050" b="1" dirty="0" smtClean="0">
              <a:solidFill>
                <a:srgbClr val="00B050"/>
              </a:solidFill>
            </a:rPr>
            <a:t>3. Планы-графики работы в приемной комиссии специалистов институтов,  кафедр и подразделений СПО</a:t>
          </a:r>
          <a:endParaRPr lang="ru-RU" sz="1050" b="1" dirty="0">
            <a:solidFill>
              <a:srgbClr val="00B050"/>
            </a:solidFill>
          </a:endParaRPr>
        </a:p>
      </dgm:t>
    </dgm:pt>
    <dgm:pt modelId="{4A31372C-57F6-40CB-806F-670F3C2D102A}" type="parTrans" cxnId="{84EAC6B0-5E17-487F-95CF-F040EE2AF1AC}">
      <dgm:prSet/>
      <dgm:spPr/>
      <dgm:t>
        <a:bodyPr/>
        <a:lstStyle/>
        <a:p>
          <a:endParaRPr lang="ru-RU"/>
        </a:p>
      </dgm:t>
    </dgm:pt>
    <dgm:pt modelId="{7427491A-9B2A-446B-B7AE-1033D65FD764}" type="sibTrans" cxnId="{84EAC6B0-5E17-487F-95CF-F040EE2AF1AC}">
      <dgm:prSet/>
      <dgm:spPr/>
      <dgm:t>
        <a:bodyPr/>
        <a:lstStyle/>
        <a:p>
          <a:endParaRPr lang="ru-RU"/>
        </a:p>
      </dgm:t>
    </dgm:pt>
    <dgm:pt modelId="{A8CA9B59-DD74-4CF2-9184-4BA90F32568D}" type="pres">
      <dgm:prSet presAssocID="{FF555ED1-FFC7-4E4D-8527-41D06122DB1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AAAFF0-0755-4D2D-8F0D-FAE95E9D340F}" type="pres">
      <dgm:prSet presAssocID="{B9778896-6F21-4736-8132-CEDB7C136D09}" presName="hierRoot1" presStyleCnt="0">
        <dgm:presLayoutVars>
          <dgm:hierBranch val="init"/>
        </dgm:presLayoutVars>
      </dgm:prSet>
      <dgm:spPr/>
    </dgm:pt>
    <dgm:pt modelId="{C008562F-CBB5-44FB-BDFB-8BB20CC4C987}" type="pres">
      <dgm:prSet presAssocID="{B9778896-6F21-4736-8132-CEDB7C136D09}" presName="rootComposite1" presStyleCnt="0"/>
      <dgm:spPr/>
    </dgm:pt>
    <dgm:pt modelId="{2BE3617D-5F42-4ABB-9A33-AB42E0A1C3FC}" type="pres">
      <dgm:prSet presAssocID="{B9778896-6F21-4736-8132-CEDB7C136D0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E8D7F-1CEB-44AE-93AE-1EEFA8325754}" type="pres">
      <dgm:prSet presAssocID="{B9778896-6F21-4736-8132-CEDB7C136D09}" presName="topArc1" presStyleLbl="parChTrans1D1" presStyleIdx="0" presStyleCnt="12"/>
      <dgm:spPr/>
    </dgm:pt>
    <dgm:pt modelId="{9D4FA872-E02F-4614-89C1-29F66DFADC7D}" type="pres">
      <dgm:prSet presAssocID="{B9778896-6F21-4736-8132-CEDB7C136D09}" presName="bottomArc1" presStyleLbl="parChTrans1D1" presStyleIdx="1" presStyleCnt="12"/>
      <dgm:spPr/>
    </dgm:pt>
    <dgm:pt modelId="{A358376B-97D8-4727-8C3B-A791B2542B94}" type="pres">
      <dgm:prSet presAssocID="{B9778896-6F21-4736-8132-CEDB7C136D09}" presName="topConnNode1" presStyleLbl="node1" presStyleIdx="0" presStyleCnt="0"/>
      <dgm:spPr/>
      <dgm:t>
        <a:bodyPr/>
        <a:lstStyle/>
        <a:p>
          <a:endParaRPr lang="ru-RU"/>
        </a:p>
      </dgm:t>
    </dgm:pt>
    <dgm:pt modelId="{E936E5BE-9B17-4EDA-95EE-743EAAA6181C}" type="pres">
      <dgm:prSet presAssocID="{B9778896-6F21-4736-8132-CEDB7C136D09}" presName="hierChild2" presStyleCnt="0"/>
      <dgm:spPr/>
    </dgm:pt>
    <dgm:pt modelId="{28C213E5-1682-45D7-8FD0-365931EE978F}" type="pres">
      <dgm:prSet presAssocID="{9A9FAA65-E942-4561-88CA-7E2B9C6DABAD}" presName="Name28" presStyleLbl="parChTrans1D2" presStyleIdx="0" presStyleCnt="3"/>
      <dgm:spPr/>
      <dgm:t>
        <a:bodyPr/>
        <a:lstStyle/>
        <a:p>
          <a:endParaRPr lang="ru-RU"/>
        </a:p>
      </dgm:t>
    </dgm:pt>
    <dgm:pt modelId="{80AB072E-D61D-465E-9AA4-D4341AE5BDC8}" type="pres">
      <dgm:prSet presAssocID="{67FA29CA-8927-4105-94C1-F69DD12B78BA}" presName="hierRoot2" presStyleCnt="0">
        <dgm:presLayoutVars>
          <dgm:hierBranch val="init"/>
        </dgm:presLayoutVars>
      </dgm:prSet>
      <dgm:spPr/>
    </dgm:pt>
    <dgm:pt modelId="{1CBE0491-A99F-4196-A9F2-37E63A17DD47}" type="pres">
      <dgm:prSet presAssocID="{67FA29CA-8927-4105-94C1-F69DD12B78BA}" presName="rootComposite2" presStyleCnt="0"/>
      <dgm:spPr/>
    </dgm:pt>
    <dgm:pt modelId="{E221694A-5BF4-442D-8AE2-69FA47EEB3F4}" type="pres">
      <dgm:prSet presAssocID="{67FA29CA-8927-4105-94C1-F69DD12B78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E0C4A-542C-4290-8428-2B1AA75E0A56}" type="pres">
      <dgm:prSet presAssocID="{67FA29CA-8927-4105-94C1-F69DD12B78BA}" presName="topArc2" presStyleLbl="parChTrans1D1" presStyleIdx="2" presStyleCnt="12"/>
      <dgm:spPr/>
    </dgm:pt>
    <dgm:pt modelId="{B0BF0BBB-261B-41C4-B22A-826D235486C6}" type="pres">
      <dgm:prSet presAssocID="{67FA29CA-8927-4105-94C1-F69DD12B78BA}" presName="bottomArc2" presStyleLbl="parChTrans1D1" presStyleIdx="3" presStyleCnt="12"/>
      <dgm:spPr/>
    </dgm:pt>
    <dgm:pt modelId="{EE5EC981-81D7-47B0-AEEA-CDB05E1E4998}" type="pres">
      <dgm:prSet presAssocID="{67FA29CA-8927-4105-94C1-F69DD12B78BA}" presName="topConnNode2" presStyleLbl="node2" presStyleIdx="0" presStyleCnt="0"/>
      <dgm:spPr/>
      <dgm:t>
        <a:bodyPr/>
        <a:lstStyle/>
        <a:p>
          <a:endParaRPr lang="ru-RU"/>
        </a:p>
      </dgm:t>
    </dgm:pt>
    <dgm:pt modelId="{BA7370B8-2A05-442D-9CC6-1B2F729D07C2}" type="pres">
      <dgm:prSet presAssocID="{67FA29CA-8927-4105-94C1-F69DD12B78BA}" presName="hierChild4" presStyleCnt="0"/>
      <dgm:spPr/>
    </dgm:pt>
    <dgm:pt modelId="{E86B4602-45DE-48F2-9E50-FF8EAFB6907E}" type="pres">
      <dgm:prSet presAssocID="{67FA29CA-8927-4105-94C1-F69DD12B78BA}" presName="hierChild5" presStyleCnt="0"/>
      <dgm:spPr/>
    </dgm:pt>
    <dgm:pt modelId="{DFE2793D-A529-446C-A225-BEEE34D0B50E}" type="pres">
      <dgm:prSet presAssocID="{34C9E96E-1E15-4BCF-907E-A2DE6448D3CC}" presName="Name28" presStyleLbl="parChTrans1D2" presStyleIdx="1" presStyleCnt="3"/>
      <dgm:spPr/>
      <dgm:t>
        <a:bodyPr/>
        <a:lstStyle/>
        <a:p>
          <a:endParaRPr lang="ru-RU"/>
        </a:p>
      </dgm:t>
    </dgm:pt>
    <dgm:pt modelId="{BD2AECB1-4B1D-48A5-ACF7-AAC5AE4769BF}" type="pres">
      <dgm:prSet presAssocID="{184EE368-0356-4345-B423-C58A7D0EAA8E}" presName="hierRoot2" presStyleCnt="0">
        <dgm:presLayoutVars>
          <dgm:hierBranch val="init"/>
        </dgm:presLayoutVars>
      </dgm:prSet>
      <dgm:spPr/>
    </dgm:pt>
    <dgm:pt modelId="{C769AB9D-7018-4A68-B877-AC55E2D47FAC}" type="pres">
      <dgm:prSet presAssocID="{184EE368-0356-4345-B423-C58A7D0EAA8E}" presName="rootComposite2" presStyleCnt="0"/>
      <dgm:spPr/>
    </dgm:pt>
    <dgm:pt modelId="{0474A2CC-539A-47B9-AF59-726E89C8FAF0}" type="pres">
      <dgm:prSet presAssocID="{184EE368-0356-4345-B423-C58A7D0EAA8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3C8D94-AF77-43CF-A8B9-666C1ABDFC7F}" type="pres">
      <dgm:prSet presAssocID="{184EE368-0356-4345-B423-C58A7D0EAA8E}" presName="topArc2" presStyleLbl="parChTrans1D1" presStyleIdx="4" presStyleCnt="12"/>
      <dgm:spPr/>
    </dgm:pt>
    <dgm:pt modelId="{03DA7CFF-613D-4F07-94C3-EDD3BD986EC9}" type="pres">
      <dgm:prSet presAssocID="{184EE368-0356-4345-B423-C58A7D0EAA8E}" presName="bottomArc2" presStyleLbl="parChTrans1D1" presStyleIdx="5" presStyleCnt="12"/>
      <dgm:spPr/>
    </dgm:pt>
    <dgm:pt modelId="{D55E62BD-8FAB-4368-AE62-26FBBC7CC54D}" type="pres">
      <dgm:prSet presAssocID="{184EE368-0356-4345-B423-C58A7D0EAA8E}" presName="topConnNode2" presStyleLbl="node2" presStyleIdx="0" presStyleCnt="0"/>
      <dgm:spPr/>
      <dgm:t>
        <a:bodyPr/>
        <a:lstStyle/>
        <a:p>
          <a:endParaRPr lang="ru-RU"/>
        </a:p>
      </dgm:t>
    </dgm:pt>
    <dgm:pt modelId="{F3CAC79E-D349-4F9C-A46A-F0C97847D252}" type="pres">
      <dgm:prSet presAssocID="{184EE368-0356-4345-B423-C58A7D0EAA8E}" presName="hierChild4" presStyleCnt="0"/>
      <dgm:spPr/>
    </dgm:pt>
    <dgm:pt modelId="{88CE2FB4-19CB-4A5E-8BBB-6E67B8FFFF52}" type="pres">
      <dgm:prSet presAssocID="{184EE368-0356-4345-B423-C58A7D0EAA8E}" presName="hierChild5" presStyleCnt="0"/>
      <dgm:spPr/>
    </dgm:pt>
    <dgm:pt modelId="{4AD9DA70-A3C3-4871-910E-2E988FDC79B0}" type="pres">
      <dgm:prSet presAssocID="{DE4B4DF5-326C-4E9B-BF93-ABE71A4AEA76}" presName="Name28" presStyleLbl="parChTrans1D2" presStyleIdx="2" presStyleCnt="3"/>
      <dgm:spPr/>
      <dgm:t>
        <a:bodyPr/>
        <a:lstStyle/>
        <a:p>
          <a:endParaRPr lang="ru-RU"/>
        </a:p>
      </dgm:t>
    </dgm:pt>
    <dgm:pt modelId="{4503408B-E768-4BD9-A198-ABA05289ED50}" type="pres">
      <dgm:prSet presAssocID="{CE0B3355-0182-464F-88F9-1E40635E86F7}" presName="hierRoot2" presStyleCnt="0">
        <dgm:presLayoutVars>
          <dgm:hierBranch val="init"/>
        </dgm:presLayoutVars>
      </dgm:prSet>
      <dgm:spPr/>
    </dgm:pt>
    <dgm:pt modelId="{ED9B7295-F212-4ECB-8041-DF38E753D8F8}" type="pres">
      <dgm:prSet presAssocID="{CE0B3355-0182-464F-88F9-1E40635E86F7}" presName="rootComposite2" presStyleCnt="0"/>
      <dgm:spPr/>
    </dgm:pt>
    <dgm:pt modelId="{E15F6248-5604-4E03-991E-6CF53FC05FAD}" type="pres">
      <dgm:prSet presAssocID="{CE0B3355-0182-464F-88F9-1E40635E86F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85B1C-966A-4865-B21E-C8F339659B92}" type="pres">
      <dgm:prSet presAssocID="{CE0B3355-0182-464F-88F9-1E40635E86F7}" presName="topArc2" presStyleLbl="parChTrans1D1" presStyleIdx="6" presStyleCnt="12"/>
      <dgm:spPr/>
    </dgm:pt>
    <dgm:pt modelId="{1D895745-4755-4BF0-9B89-070B7EA8BAE0}" type="pres">
      <dgm:prSet presAssocID="{CE0B3355-0182-464F-88F9-1E40635E86F7}" presName="bottomArc2" presStyleLbl="parChTrans1D1" presStyleIdx="7" presStyleCnt="12"/>
      <dgm:spPr/>
    </dgm:pt>
    <dgm:pt modelId="{8D6957A1-0EDA-4C3C-9030-C350B121A302}" type="pres">
      <dgm:prSet presAssocID="{CE0B3355-0182-464F-88F9-1E40635E86F7}" presName="topConnNode2" presStyleLbl="node2" presStyleIdx="0" presStyleCnt="0"/>
      <dgm:spPr/>
      <dgm:t>
        <a:bodyPr/>
        <a:lstStyle/>
        <a:p>
          <a:endParaRPr lang="ru-RU"/>
        </a:p>
      </dgm:t>
    </dgm:pt>
    <dgm:pt modelId="{F19847F9-A394-428B-971D-1F3B108852A4}" type="pres">
      <dgm:prSet presAssocID="{CE0B3355-0182-464F-88F9-1E40635E86F7}" presName="hierChild4" presStyleCnt="0"/>
      <dgm:spPr/>
    </dgm:pt>
    <dgm:pt modelId="{2D0A08AA-8EE2-464C-92B1-6E200198F2C8}" type="pres">
      <dgm:prSet presAssocID="{CE0B3355-0182-464F-88F9-1E40635E86F7}" presName="hierChild5" presStyleCnt="0"/>
      <dgm:spPr/>
    </dgm:pt>
    <dgm:pt modelId="{90BDC351-FDC4-4072-980A-48C47CBD48C1}" type="pres">
      <dgm:prSet presAssocID="{B9778896-6F21-4736-8132-CEDB7C136D09}" presName="hierChild3" presStyleCnt="0"/>
      <dgm:spPr/>
    </dgm:pt>
    <dgm:pt modelId="{EB585E46-717F-4169-BC1C-9F8997050568}" type="pres">
      <dgm:prSet presAssocID="{07D61BBE-F1B6-44BA-A6D9-A9D29DD9ABBF}" presName="hierRoot1" presStyleCnt="0">
        <dgm:presLayoutVars>
          <dgm:hierBranch val="init"/>
        </dgm:presLayoutVars>
      </dgm:prSet>
      <dgm:spPr/>
    </dgm:pt>
    <dgm:pt modelId="{AADBEEFA-215B-4F15-8D0A-88B6D574C9A2}" type="pres">
      <dgm:prSet presAssocID="{07D61BBE-F1B6-44BA-A6D9-A9D29DD9ABBF}" presName="rootComposite1" presStyleCnt="0"/>
      <dgm:spPr/>
    </dgm:pt>
    <dgm:pt modelId="{66B8A0DF-D5CF-4835-AE2B-B67D49EDFE3B}" type="pres">
      <dgm:prSet presAssocID="{07D61BBE-F1B6-44BA-A6D9-A9D29DD9ABB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E0EA6-29CB-4B04-BB0A-65D9053495DB}" type="pres">
      <dgm:prSet presAssocID="{07D61BBE-F1B6-44BA-A6D9-A9D29DD9ABBF}" presName="topArc1" presStyleLbl="parChTrans1D1" presStyleIdx="8" presStyleCnt="12"/>
      <dgm:spPr/>
    </dgm:pt>
    <dgm:pt modelId="{B2D0E469-561D-4198-8FE7-38DCB8FCB664}" type="pres">
      <dgm:prSet presAssocID="{07D61BBE-F1B6-44BA-A6D9-A9D29DD9ABBF}" presName="bottomArc1" presStyleLbl="parChTrans1D1" presStyleIdx="9" presStyleCnt="12"/>
      <dgm:spPr/>
    </dgm:pt>
    <dgm:pt modelId="{6E785EAC-A7DE-4D2B-8DF8-A0875B738B5F}" type="pres">
      <dgm:prSet presAssocID="{07D61BBE-F1B6-44BA-A6D9-A9D29DD9ABBF}" presName="topConnNode1" presStyleLbl="node1" presStyleIdx="0" presStyleCnt="0"/>
      <dgm:spPr/>
      <dgm:t>
        <a:bodyPr/>
        <a:lstStyle/>
        <a:p>
          <a:endParaRPr lang="ru-RU"/>
        </a:p>
      </dgm:t>
    </dgm:pt>
    <dgm:pt modelId="{C9E69A53-A2C4-4FF6-AAE7-A032C8A3FB39}" type="pres">
      <dgm:prSet presAssocID="{07D61BBE-F1B6-44BA-A6D9-A9D29DD9ABBF}" presName="hierChild2" presStyleCnt="0"/>
      <dgm:spPr/>
    </dgm:pt>
    <dgm:pt modelId="{C0F65908-716C-49CC-8E13-F393D2463F7E}" type="pres">
      <dgm:prSet presAssocID="{07D61BBE-F1B6-44BA-A6D9-A9D29DD9ABBF}" presName="hierChild3" presStyleCnt="0"/>
      <dgm:spPr/>
    </dgm:pt>
    <dgm:pt modelId="{8BB20793-CB0F-4AD1-8A3B-C3E273BABFB8}" type="pres">
      <dgm:prSet presAssocID="{7789C5B0-7629-4330-AA68-1AAD0303F5B2}" presName="hierRoot1" presStyleCnt="0">
        <dgm:presLayoutVars>
          <dgm:hierBranch val="init"/>
        </dgm:presLayoutVars>
      </dgm:prSet>
      <dgm:spPr/>
    </dgm:pt>
    <dgm:pt modelId="{F19F7C38-C1A3-4B9F-B9C2-EFFE2B0C29E1}" type="pres">
      <dgm:prSet presAssocID="{7789C5B0-7629-4330-AA68-1AAD0303F5B2}" presName="rootComposite1" presStyleCnt="0"/>
      <dgm:spPr/>
    </dgm:pt>
    <dgm:pt modelId="{9750BC22-32BA-4972-BDAB-C4D49BEB5741}" type="pres">
      <dgm:prSet presAssocID="{7789C5B0-7629-4330-AA68-1AAD0303F5B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7DB09-1893-4808-8C52-3DEAC2B5A60E}" type="pres">
      <dgm:prSet presAssocID="{7789C5B0-7629-4330-AA68-1AAD0303F5B2}" presName="topArc1" presStyleLbl="parChTrans1D1" presStyleIdx="10" presStyleCnt="12"/>
      <dgm:spPr/>
    </dgm:pt>
    <dgm:pt modelId="{F15A16FB-F037-489E-B2C9-027BD348A5EB}" type="pres">
      <dgm:prSet presAssocID="{7789C5B0-7629-4330-AA68-1AAD0303F5B2}" presName="bottomArc1" presStyleLbl="parChTrans1D1" presStyleIdx="11" presStyleCnt="12"/>
      <dgm:spPr/>
    </dgm:pt>
    <dgm:pt modelId="{7BED3144-7C61-4CE5-8CC3-12903079AEF7}" type="pres">
      <dgm:prSet presAssocID="{7789C5B0-7629-4330-AA68-1AAD0303F5B2}" presName="topConnNode1" presStyleLbl="node1" presStyleIdx="0" presStyleCnt="0"/>
      <dgm:spPr/>
      <dgm:t>
        <a:bodyPr/>
        <a:lstStyle/>
        <a:p>
          <a:endParaRPr lang="ru-RU"/>
        </a:p>
      </dgm:t>
    </dgm:pt>
    <dgm:pt modelId="{F763F509-87AB-40DA-AB0D-DB7DD8187AC1}" type="pres">
      <dgm:prSet presAssocID="{7789C5B0-7629-4330-AA68-1AAD0303F5B2}" presName="hierChild2" presStyleCnt="0"/>
      <dgm:spPr/>
    </dgm:pt>
    <dgm:pt modelId="{127DAA02-8192-4FEE-8893-9B35D24CC65C}" type="pres">
      <dgm:prSet presAssocID="{7789C5B0-7629-4330-AA68-1AAD0303F5B2}" presName="hierChild3" presStyleCnt="0"/>
      <dgm:spPr/>
    </dgm:pt>
  </dgm:ptLst>
  <dgm:cxnLst>
    <dgm:cxn modelId="{C9791A96-57A8-4277-8F19-E649B776F13F}" type="presOf" srcId="{184EE368-0356-4345-B423-C58A7D0EAA8E}" destId="{0474A2CC-539A-47B9-AF59-726E89C8FAF0}" srcOrd="0" destOrd="0" presId="urn:microsoft.com/office/officeart/2008/layout/HalfCircleOrganizationChart"/>
    <dgm:cxn modelId="{A6EA8568-8D74-4E0D-9B7E-11E53B20F514}" type="presOf" srcId="{34C9E96E-1E15-4BCF-907E-A2DE6448D3CC}" destId="{DFE2793D-A529-446C-A225-BEEE34D0B50E}" srcOrd="0" destOrd="0" presId="urn:microsoft.com/office/officeart/2008/layout/HalfCircleOrganizationChart"/>
    <dgm:cxn modelId="{732849C5-44D5-4A62-87FD-B019EB9B9BBD}" type="presOf" srcId="{07D61BBE-F1B6-44BA-A6D9-A9D29DD9ABBF}" destId="{6E785EAC-A7DE-4D2B-8DF8-A0875B738B5F}" srcOrd="1" destOrd="0" presId="urn:microsoft.com/office/officeart/2008/layout/HalfCircleOrganizationChart"/>
    <dgm:cxn modelId="{947AD532-8D81-4AD7-824D-931D13F121BF}" srcId="{B9778896-6F21-4736-8132-CEDB7C136D09}" destId="{CE0B3355-0182-464F-88F9-1E40635E86F7}" srcOrd="2" destOrd="0" parTransId="{DE4B4DF5-326C-4E9B-BF93-ABE71A4AEA76}" sibTransId="{053AF7E2-97D0-4CB7-B7A8-F9E2DC842AA1}"/>
    <dgm:cxn modelId="{FCEBC432-C909-4C6D-BED4-77F3B5819328}" type="presOf" srcId="{7789C5B0-7629-4330-AA68-1AAD0303F5B2}" destId="{7BED3144-7C61-4CE5-8CC3-12903079AEF7}" srcOrd="1" destOrd="0" presId="urn:microsoft.com/office/officeart/2008/layout/HalfCircleOrganizationChart"/>
    <dgm:cxn modelId="{BC44FD47-4962-491C-9187-2E98D44661B6}" type="presOf" srcId="{7789C5B0-7629-4330-AA68-1AAD0303F5B2}" destId="{9750BC22-32BA-4972-BDAB-C4D49BEB5741}" srcOrd="0" destOrd="0" presId="urn:microsoft.com/office/officeart/2008/layout/HalfCircleOrganizationChart"/>
    <dgm:cxn modelId="{11850E84-48CF-4F62-B196-253EB13AA1FA}" type="presOf" srcId="{FF555ED1-FFC7-4E4D-8527-41D06122DB1C}" destId="{A8CA9B59-DD74-4CF2-9184-4BA90F32568D}" srcOrd="0" destOrd="0" presId="urn:microsoft.com/office/officeart/2008/layout/HalfCircleOrganizationChart"/>
    <dgm:cxn modelId="{84EAC6B0-5E17-487F-95CF-F040EE2AF1AC}" srcId="{FF555ED1-FFC7-4E4D-8527-41D06122DB1C}" destId="{7789C5B0-7629-4330-AA68-1AAD0303F5B2}" srcOrd="2" destOrd="0" parTransId="{4A31372C-57F6-40CB-806F-670F3C2D102A}" sibTransId="{7427491A-9B2A-446B-B7AE-1033D65FD764}"/>
    <dgm:cxn modelId="{32CAC662-92B2-4DE3-8832-2802BB7BA7E3}" srcId="{FF555ED1-FFC7-4E4D-8527-41D06122DB1C}" destId="{B9778896-6F21-4736-8132-CEDB7C136D09}" srcOrd="0" destOrd="0" parTransId="{56EA0CF9-7837-4639-BC1F-18AF2EF72573}" sibTransId="{D17AD5A0-E4AD-4E81-9242-A4DDEE2D2CCC}"/>
    <dgm:cxn modelId="{013F11B7-669F-4F78-B50D-7D60B777FA34}" type="presOf" srcId="{184EE368-0356-4345-B423-C58A7D0EAA8E}" destId="{D55E62BD-8FAB-4368-AE62-26FBBC7CC54D}" srcOrd="1" destOrd="0" presId="urn:microsoft.com/office/officeart/2008/layout/HalfCircleOrganizationChart"/>
    <dgm:cxn modelId="{D08803AD-9A77-4D02-B965-865C552FF3A6}" srcId="{FF555ED1-FFC7-4E4D-8527-41D06122DB1C}" destId="{07D61BBE-F1B6-44BA-A6D9-A9D29DD9ABBF}" srcOrd="1" destOrd="0" parTransId="{8035CAEB-AB0A-46B0-ACC4-B49C3E06DF67}" sibTransId="{39890E04-168E-4D63-BE47-D798C1C8616B}"/>
    <dgm:cxn modelId="{3F4873FF-A77B-42A6-BC9C-BBEC76A775A5}" type="presOf" srcId="{CE0B3355-0182-464F-88F9-1E40635E86F7}" destId="{E15F6248-5604-4E03-991E-6CF53FC05FAD}" srcOrd="0" destOrd="0" presId="urn:microsoft.com/office/officeart/2008/layout/HalfCircleOrganizationChart"/>
    <dgm:cxn modelId="{06AC5214-E513-4EAB-B42E-80D5E62D482E}" type="presOf" srcId="{07D61BBE-F1B6-44BA-A6D9-A9D29DD9ABBF}" destId="{66B8A0DF-D5CF-4835-AE2B-B67D49EDFE3B}" srcOrd="0" destOrd="0" presId="urn:microsoft.com/office/officeart/2008/layout/HalfCircleOrganizationChart"/>
    <dgm:cxn modelId="{DD3384D4-6A0C-4CA5-B6CF-5F74DE5D896A}" type="presOf" srcId="{67FA29CA-8927-4105-94C1-F69DD12B78BA}" destId="{EE5EC981-81D7-47B0-AEEA-CDB05E1E4998}" srcOrd="1" destOrd="0" presId="urn:microsoft.com/office/officeart/2008/layout/HalfCircleOrganizationChart"/>
    <dgm:cxn modelId="{206DB7A8-EC1D-4039-9E13-BDE92FFAB730}" type="presOf" srcId="{CE0B3355-0182-464F-88F9-1E40635E86F7}" destId="{8D6957A1-0EDA-4C3C-9030-C350B121A302}" srcOrd="1" destOrd="0" presId="urn:microsoft.com/office/officeart/2008/layout/HalfCircleOrganizationChart"/>
    <dgm:cxn modelId="{A6CAFF03-F2CC-4836-A9E4-F68BBB07EB1B}" type="presOf" srcId="{B9778896-6F21-4736-8132-CEDB7C136D09}" destId="{2BE3617D-5F42-4ABB-9A33-AB42E0A1C3FC}" srcOrd="0" destOrd="0" presId="urn:microsoft.com/office/officeart/2008/layout/HalfCircleOrganizationChart"/>
    <dgm:cxn modelId="{3C31EBD0-A6D8-4D31-B419-D31194A885E0}" type="presOf" srcId="{9A9FAA65-E942-4561-88CA-7E2B9C6DABAD}" destId="{28C213E5-1682-45D7-8FD0-365931EE978F}" srcOrd="0" destOrd="0" presId="urn:microsoft.com/office/officeart/2008/layout/HalfCircleOrganizationChart"/>
    <dgm:cxn modelId="{1FBCB6E6-BD9F-496C-97D3-36FC897168DB}" type="presOf" srcId="{67FA29CA-8927-4105-94C1-F69DD12B78BA}" destId="{E221694A-5BF4-442D-8AE2-69FA47EEB3F4}" srcOrd="0" destOrd="0" presId="urn:microsoft.com/office/officeart/2008/layout/HalfCircleOrganizationChart"/>
    <dgm:cxn modelId="{6D30E760-8F68-4BAB-9954-7491646A4735}" type="presOf" srcId="{DE4B4DF5-326C-4E9B-BF93-ABE71A4AEA76}" destId="{4AD9DA70-A3C3-4871-910E-2E988FDC79B0}" srcOrd="0" destOrd="0" presId="urn:microsoft.com/office/officeart/2008/layout/HalfCircleOrganizationChart"/>
    <dgm:cxn modelId="{C90B34FF-A46E-4EB2-84C9-B87572F2DB98}" srcId="{B9778896-6F21-4736-8132-CEDB7C136D09}" destId="{67FA29CA-8927-4105-94C1-F69DD12B78BA}" srcOrd="0" destOrd="0" parTransId="{9A9FAA65-E942-4561-88CA-7E2B9C6DABAD}" sibTransId="{1DB64F01-28D6-4AA0-BBD2-15A1B994196E}"/>
    <dgm:cxn modelId="{C6118E95-6F49-473B-81F9-25778A194E12}" type="presOf" srcId="{B9778896-6F21-4736-8132-CEDB7C136D09}" destId="{A358376B-97D8-4727-8C3B-A791B2542B94}" srcOrd="1" destOrd="0" presId="urn:microsoft.com/office/officeart/2008/layout/HalfCircleOrganizationChart"/>
    <dgm:cxn modelId="{29B5A9B2-7916-4E65-A1E1-F6F0FCA1E670}" srcId="{B9778896-6F21-4736-8132-CEDB7C136D09}" destId="{184EE368-0356-4345-B423-C58A7D0EAA8E}" srcOrd="1" destOrd="0" parTransId="{34C9E96E-1E15-4BCF-907E-A2DE6448D3CC}" sibTransId="{2CB10BAF-1ABA-425B-8D11-1355A44CA3F9}"/>
    <dgm:cxn modelId="{1533D257-F1DB-4F24-9EC8-D90430D11F31}" type="presParOf" srcId="{A8CA9B59-DD74-4CF2-9184-4BA90F32568D}" destId="{51AAAFF0-0755-4D2D-8F0D-FAE95E9D340F}" srcOrd="0" destOrd="0" presId="urn:microsoft.com/office/officeart/2008/layout/HalfCircleOrganizationChart"/>
    <dgm:cxn modelId="{CB47F4E1-6385-480A-89FE-9F7939FFBF3A}" type="presParOf" srcId="{51AAAFF0-0755-4D2D-8F0D-FAE95E9D340F}" destId="{C008562F-CBB5-44FB-BDFB-8BB20CC4C987}" srcOrd="0" destOrd="0" presId="urn:microsoft.com/office/officeart/2008/layout/HalfCircleOrganizationChart"/>
    <dgm:cxn modelId="{1EA5FC1F-E7B5-4E59-BC02-40154A25AA0A}" type="presParOf" srcId="{C008562F-CBB5-44FB-BDFB-8BB20CC4C987}" destId="{2BE3617D-5F42-4ABB-9A33-AB42E0A1C3FC}" srcOrd="0" destOrd="0" presId="urn:microsoft.com/office/officeart/2008/layout/HalfCircleOrganizationChart"/>
    <dgm:cxn modelId="{52D7F644-AB5B-4BAB-8718-9AED633887E4}" type="presParOf" srcId="{C008562F-CBB5-44FB-BDFB-8BB20CC4C987}" destId="{0D8E8D7F-1CEB-44AE-93AE-1EEFA8325754}" srcOrd="1" destOrd="0" presId="urn:microsoft.com/office/officeart/2008/layout/HalfCircleOrganizationChart"/>
    <dgm:cxn modelId="{16487BCE-5190-4693-B9BB-78EA7C3679C8}" type="presParOf" srcId="{C008562F-CBB5-44FB-BDFB-8BB20CC4C987}" destId="{9D4FA872-E02F-4614-89C1-29F66DFADC7D}" srcOrd="2" destOrd="0" presId="urn:microsoft.com/office/officeart/2008/layout/HalfCircleOrganizationChart"/>
    <dgm:cxn modelId="{2352A072-6042-4F29-A621-03D1F2B956EA}" type="presParOf" srcId="{C008562F-CBB5-44FB-BDFB-8BB20CC4C987}" destId="{A358376B-97D8-4727-8C3B-A791B2542B94}" srcOrd="3" destOrd="0" presId="urn:microsoft.com/office/officeart/2008/layout/HalfCircleOrganizationChart"/>
    <dgm:cxn modelId="{DE1BE787-122F-4177-86C3-8FD2718C2EB7}" type="presParOf" srcId="{51AAAFF0-0755-4D2D-8F0D-FAE95E9D340F}" destId="{E936E5BE-9B17-4EDA-95EE-743EAAA6181C}" srcOrd="1" destOrd="0" presId="urn:microsoft.com/office/officeart/2008/layout/HalfCircleOrganizationChart"/>
    <dgm:cxn modelId="{EECBF467-94D1-428A-BFC8-3F1154706EAE}" type="presParOf" srcId="{E936E5BE-9B17-4EDA-95EE-743EAAA6181C}" destId="{28C213E5-1682-45D7-8FD0-365931EE978F}" srcOrd="0" destOrd="0" presId="urn:microsoft.com/office/officeart/2008/layout/HalfCircleOrganizationChart"/>
    <dgm:cxn modelId="{805FB9D6-8611-4853-BFAD-B1E7AB8AE9BF}" type="presParOf" srcId="{E936E5BE-9B17-4EDA-95EE-743EAAA6181C}" destId="{80AB072E-D61D-465E-9AA4-D4341AE5BDC8}" srcOrd="1" destOrd="0" presId="urn:microsoft.com/office/officeart/2008/layout/HalfCircleOrganizationChart"/>
    <dgm:cxn modelId="{60D5CCE1-4C98-478A-ACB3-261114C3569D}" type="presParOf" srcId="{80AB072E-D61D-465E-9AA4-D4341AE5BDC8}" destId="{1CBE0491-A99F-4196-A9F2-37E63A17DD47}" srcOrd="0" destOrd="0" presId="urn:microsoft.com/office/officeart/2008/layout/HalfCircleOrganizationChart"/>
    <dgm:cxn modelId="{329BFFC9-9DA9-4418-B76D-673D4DC64E3E}" type="presParOf" srcId="{1CBE0491-A99F-4196-A9F2-37E63A17DD47}" destId="{E221694A-5BF4-442D-8AE2-69FA47EEB3F4}" srcOrd="0" destOrd="0" presId="urn:microsoft.com/office/officeart/2008/layout/HalfCircleOrganizationChart"/>
    <dgm:cxn modelId="{1265B8D8-1318-4BDD-881E-8833C76561C6}" type="presParOf" srcId="{1CBE0491-A99F-4196-A9F2-37E63A17DD47}" destId="{61CE0C4A-542C-4290-8428-2B1AA75E0A56}" srcOrd="1" destOrd="0" presId="urn:microsoft.com/office/officeart/2008/layout/HalfCircleOrganizationChart"/>
    <dgm:cxn modelId="{AE41BE2F-3B7C-4237-8D5C-94F326633429}" type="presParOf" srcId="{1CBE0491-A99F-4196-A9F2-37E63A17DD47}" destId="{B0BF0BBB-261B-41C4-B22A-826D235486C6}" srcOrd="2" destOrd="0" presId="urn:microsoft.com/office/officeart/2008/layout/HalfCircleOrganizationChart"/>
    <dgm:cxn modelId="{F02794D4-0E6B-4F3E-B20A-A036C7072246}" type="presParOf" srcId="{1CBE0491-A99F-4196-A9F2-37E63A17DD47}" destId="{EE5EC981-81D7-47B0-AEEA-CDB05E1E4998}" srcOrd="3" destOrd="0" presId="urn:microsoft.com/office/officeart/2008/layout/HalfCircleOrganizationChart"/>
    <dgm:cxn modelId="{6E4E632D-0EDA-4BEA-B929-240486E35BEE}" type="presParOf" srcId="{80AB072E-D61D-465E-9AA4-D4341AE5BDC8}" destId="{BA7370B8-2A05-442D-9CC6-1B2F729D07C2}" srcOrd="1" destOrd="0" presId="urn:microsoft.com/office/officeart/2008/layout/HalfCircleOrganizationChart"/>
    <dgm:cxn modelId="{2E30FF43-6D40-4EE6-8D49-39E47CE5E352}" type="presParOf" srcId="{80AB072E-D61D-465E-9AA4-D4341AE5BDC8}" destId="{E86B4602-45DE-48F2-9E50-FF8EAFB6907E}" srcOrd="2" destOrd="0" presId="urn:microsoft.com/office/officeart/2008/layout/HalfCircleOrganizationChart"/>
    <dgm:cxn modelId="{37F94E7F-8F0C-4554-806D-77537D9862A0}" type="presParOf" srcId="{E936E5BE-9B17-4EDA-95EE-743EAAA6181C}" destId="{DFE2793D-A529-446C-A225-BEEE34D0B50E}" srcOrd="2" destOrd="0" presId="urn:microsoft.com/office/officeart/2008/layout/HalfCircleOrganizationChart"/>
    <dgm:cxn modelId="{2C06EB23-BF6E-4AF2-8D2B-922EBCF5483C}" type="presParOf" srcId="{E936E5BE-9B17-4EDA-95EE-743EAAA6181C}" destId="{BD2AECB1-4B1D-48A5-ACF7-AAC5AE4769BF}" srcOrd="3" destOrd="0" presId="urn:microsoft.com/office/officeart/2008/layout/HalfCircleOrganizationChart"/>
    <dgm:cxn modelId="{DA90DDA0-9EF0-402A-A819-CC85918D8E38}" type="presParOf" srcId="{BD2AECB1-4B1D-48A5-ACF7-AAC5AE4769BF}" destId="{C769AB9D-7018-4A68-B877-AC55E2D47FAC}" srcOrd="0" destOrd="0" presId="urn:microsoft.com/office/officeart/2008/layout/HalfCircleOrganizationChart"/>
    <dgm:cxn modelId="{2031D7EE-3B6D-431F-A600-1F89C8353FD5}" type="presParOf" srcId="{C769AB9D-7018-4A68-B877-AC55E2D47FAC}" destId="{0474A2CC-539A-47B9-AF59-726E89C8FAF0}" srcOrd="0" destOrd="0" presId="urn:microsoft.com/office/officeart/2008/layout/HalfCircleOrganizationChart"/>
    <dgm:cxn modelId="{AF83B804-287A-4556-948D-0CEA4EA29A78}" type="presParOf" srcId="{C769AB9D-7018-4A68-B877-AC55E2D47FAC}" destId="{A53C8D94-AF77-43CF-A8B9-666C1ABDFC7F}" srcOrd="1" destOrd="0" presId="urn:microsoft.com/office/officeart/2008/layout/HalfCircleOrganizationChart"/>
    <dgm:cxn modelId="{8C74CFCA-374D-4CF7-98DB-8956D5575A15}" type="presParOf" srcId="{C769AB9D-7018-4A68-B877-AC55E2D47FAC}" destId="{03DA7CFF-613D-4F07-94C3-EDD3BD986EC9}" srcOrd="2" destOrd="0" presId="urn:microsoft.com/office/officeart/2008/layout/HalfCircleOrganizationChart"/>
    <dgm:cxn modelId="{25B8063B-0477-4AB5-B88F-8E3FA31043AD}" type="presParOf" srcId="{C769AB9D-7018-4A68-B877-AC55E2D47FAC}" destId="{D55E62BD-8FAB-4368-AE62-26FBBC7CC54D}" srcOrd="3" destOrd="0" presId="urn:microsoft.com/office/officeart/2008/layout/HalfCircleOrganizationChart"/>
    <dgm:cxn modelId="{5E151DA9-CC98-42C8-AD16-62AD62194DE8}" type="presParOf" srcId="{BD2AECB1-4B1D-48A5-ACF7-AAC5AE4769BF}" destId="{F3CAC79E-D349-4F9C-A46A-F0C97847D252}" srcOrd="1" destOrd="0" presId="urn:microsoft.com/office/officeart/2008/layout/HalfCircleOrganizationChart"/>
    <dgm:cxn modelId="{71A1B27C-849E-4207-BD6D-F19C0743786E}" type="presParOf" srcId="{BD2AECB1-4B1D-48A5-ACF7-AAC5AE4769BF}" destId="{88CE2FB4-19CB-4A5E-8BBB-6E67B8FFFF52}" srcOrd="2" destOrd="0" presId="urn:microsoft.com/office/officeart/2008/layout/HalfCircleOrganizationChart"/>
    <dgm:cxn modelId="{F4170623-0F0B-43A9-966A-D43F61662881}" type="presParOf" srcId="{E936E5BE-9B17-4EDA-95EE-743EAAA6181C}" destId="{4AD9DA70-A3C3-4871-910E-2E988FDC79B0}" srcOrd="4" destOrd="0" presId="urn:microsoft.com/office/officeart/2008/layout/HalfCircleOrganizationChart"/>
    <dgm:cxn modelId="{8C506C92-2A70-4E92-A670-CEAC7E21184B}" type="presParOf" srcId="{E936E5BE-9B17-4EDA-95EE-743EAAA6181C}" destId="{4503408B-E768-4BD9-A198-ABA05289ED50}" srcOrd="5" destOrd="0" presId="urn:microsoft.com/office/officeart/2008/layout/HalfCircleOrganizationChart"/>
    <dgm:cxn modelId="{DFCBB571-3DC5-4739-A68A-1D6AB7AFBE0B}" type="presParOf" srcId="{4503408B-E768-4BD9-A198-ABA05289ED50}" destId="{ED9B7295-F212-4ECB-8041-DF38E753D8F8}" srcOrd="0" destOrd="0" presId="urn:microsoft.com/office/officeart/2008/layout/HalfCircleOrganizationChart"/>
    <dgm:cxn modelId="{A62A63D1-8548-4285-A9F8-5B0FD0A93B98}" type="presParOf" srcId="{ED9B7295-F212-4ECB-8041-DF38E753D8F8}" destId="{E15F6248-5604-4E03-991E-6CF53FC05FAD}" srcOrd="0" destOrd="0" presId="urn:microsoft.com/office/officeart/2008/layout/HalfCircleOrganizationChart"/>
    <dgm:cxn modelId="{1618246C-6E0A-4AEA-B31F-39EB50FFF74A}" type="presParOf" srcId="{ED9B7295-F212-4ECB-8041-DF38E753D8F8}" destId="{5C385B1C-966A-4865-B21E-C8F339659B92}" srcOrd="1" destOrd="0" presId="urn:microsoft.com/office/officeart/2008/layout/HalfCircleOrganizationChart"/>
    <dgm:cxn modelId="{4E599198-D825-4966-87FE-A43962C984F1}" type="presParOf" srcId="{ED9B7295-F212-4ECB-8041-DF38E753D8F8}" destId="{1D895745-4755-4BF0-9B89-070B7EA8BAE0}" srcOrd="2" destOrd="0" presId="urn:microsoft.com/office/officeart/2008/layout/HalfCircleOrganizationChart"/>
    <dgm:cxn modelId="{A2A70AEB-1DB0-4C06-BFF5-97B59D7C4960}" type="presParOf" srcId="{ED9B7295-F212-4ECB-8041-DF38E753D8F8}" destId="{8D6957A1-0EDA-4C3C-9030-C350B121A302}" srcOrd="3" destOrd="0" presId="urn:microsoft.com/office/officeart/2008/layout/HalfCircleOrganizationChart"/>
    <dgm:cxn modelId="{657DCCED-1022-4CC4-BDD6-689D7E93BA63}" type="presParOf" srcId="{4503408B-E768-4BD9-A198-ABA05289ED50}" destId="{F19847F9-A394-428B-971D-1F3B108852A4}" srcOrd="1" destOrd="0" presId="urn:microsoft.com/office/officeart/2008/layout/HalfCircleOrganizationChart"/>
    <dgm:cxn modelId="{FEA8ED47-B1E9-4CA4-ABB7-4A10A3112F5A}" type="presParOf" srcId="{4503408B-E768-4BD9-A198-ABA05289ED50}" destId="{2D0A08AA-8EE2-464C-92B1-6E200198F2C8}" srcOrd="2" destOrd="0" presId="urn:microsoft.com/office/officeart/2008/layout/HalfCircleOrganizationChart"/>
    <dgm:cxn modelId="{BA22AC96-E050-4440-BACE-7BBCCCDC1F6E}" type="presParOf" srcId="{51AAAFF0-0755-4D2D-8F0D-FAE95E9D340F}" destId="{90BDC351-FDC4-4072-980A-48C47CBD48C1}" srcOrd="2" destOrd="0" presId="urn:microsoft.com/office/officeart/2008/layout/HalfCircleOrganizationChart"/>
    <dgm:cxn modelId="{091D2C87-22C8-4FE6-B03F-5C3DE1C2A5B7}" type="presParOf" srcId="{A8CA9B59-DD74-4CF2-9184-4BA90F32568D}" destId="{EB585E46-717F-4169-BC1C-9F8997050568}" srcOrd="1" destOrd="0" presId="urn:microsoft.com/office/officeart/2008/layout/HalfCircleOrganizationChart"/>
    <dgm:cxn modelId="{2C5A663E-B3C8-49B0-B04E-25E91C89D005}" type="presParOf" srcId="{EB585E46-717F-4169-BC1C-9F8997050568}" destId="{AADBEEFA-215B-4F15-8D0A-88B6D574C9A2}" srcOrd="0" destOrd="0" presId="urn:microsoft.com/office/officeart/2008/layout/HalfCircleOrganizationChart"/>
    <dgm:cxn modelId="{FAF6766C-7397-4FDE-BD33-5BD10DCE6ACA}" type="presParOf" srcId="{AADBEEFA-215B-4F15-8D0A-88B6D574C9A2}" destId="{66B8A0DF-D5CF-4835-AE2B-B67D49EDFE3B}" srcOrd="0" destOrd="0" presId="urn:microsoft.com/office/officeart/2008/layout/HalfCircleOrganizationChart"/>
    <dgm:cxn modelId="{DF3970F6-73A1-4505-B148-237D2CA71EC1}" type="presParOf" srcId="{AADBEEFA-215B-4F15-8D0A-88B6D574C9A2}" destId="{453E0EA6-29CB-4B04-BB0A-65D9053495DB}" srcOrd="1" destOrd="0" presId="urn:microsoft.com/office/officeart/2008/layout/HalfCircleOrganizationChart"/>
    <dgm:cxn modelId="{023674DE-900E-4C9D-81F1-C06A5894B7A4}" type="presParOf" srcId="{AADBEEFA-215B-4F15-8D0A-88B6D574C9A2}" destId="{B2D0E469-561D-4198-8FE7-38DCB8FCB664}" srcOrd="2" destOrd="0" presId="urn:microsoft.com/office/officeart/2008/layout/HalfCircleOrganizationChart"/>
    <dgm:cxn modelId="{EA1CBC79-E3F7-4809-B996-E89E0031BA60}" type="presParOf" srcId="{AADBEEFA-215B-4F15-8D0A-88B6D574C9A2}" destId="{6E785EAC-A7DE-4D2B-8DF8-A0875B738B5F}" srcOrd="3" destOrd="0" presId="urn:microsoft.com/office/officeart/2008/layout/HalfCircleOrganizationChart"/>
    <dgm:cxn modelId="{3C179E9D-DFEE-409C-8A61-A9D0D17A96AC}" type="presParOf" srcId="{EB585E46-717F-4169-BC1C-9F8997050568}" destId="{C9E69A53-A2C4-4FF6-AAE7-A032C8A3FB39}" srcOrd="1" destOrd="0" presId="urn:microsoft.com/office/officeart/2008/layout/HalfCircleOrganizationChart"/>
    <dgm:cxn modelId="{AD9FAFD8-7A8F-465B-815E-610C8C5A9D81}" type="presParOf" srcId="{EB585E46-717F-4169-BC1C-9F8997050568}" destId="{C0F65908-716C-49CC-8E13-F393D2463F7E}" srcOrd="2" destOrd="0" presId="urn:microsoft.com/office/officeart/2008/layout/HalfCircleOrganizationChart"/>
    <dgm:cxn modelId="{4E489C78-E79F-46EE-98EB-2834498076DC}" type="presParOf" srcId="{A8CA9B59-DD74-4CF2-9184-4BA90F32568D}" destId="{8BB20793-CB0F-4AD1-8A3B-C3E273BABFB8}" srcOrd="2" destOrd="0" presId="urn:microsoft.com/office/officeart/2008/layout/HalfCircleOrganizationChart"/>
    <dgm:cxn modelId="{D19BEE44-1ADF-4946-8D7D-A1C28CC0E60E}" type="presParOf" srcId="{8BB20793-CB0F-4AD1-8A3B-C3E273BABFB8}" destId="{F19F7C38-C1A3-4B9F-B9C2-EFFE2B0C29E1}" srcOrd="0" destOrd="0" presId="urn:microsoft.com/office/officeart/2008/layout/HalfCircleOrganizationChart"/>
    <dgm:cxn modelId="{E86F7253-6DE7-4208-8442-7C0E37E89E37}" type="presParOf" srcId="{F19F7C38-C1A3-4B9F-B9C2-EFFE2B0C29E1}" destId="{9750BC22-32BA-4972-BDAB-C4D49BEB5741}" srcOrd="0" destOrd="0" presId="urn:microsoft.com/office/officeart/2008/layout/HalfCircleOrganizationChart"/>
    <dgm:cxn modelId="{E3B49161-4621-499E-B8F0-77C135FF806B}" type="presParOf" srcId="{F19F7C38-C1A3-4B9F-B9C2-EFFE2B0C29E1}" destId="{EDE7DB09-1893-4808-8C52-3DEAC2B5A60E}" srcOrd="1" destOrd="0" presId="urn:microsoft.com/office/officeart/2008/layout/HalfCircleOrganizationChart"/>
    <dgm:cxn modelId="{A880C2CF-957F-49E8-A23B-6FA57677EF2A}" type="presParOf" srcId="{F19F7C38-C1A3-4B9F-B9C2-EFFE2B0C29E1}" destId="{F15A16FB-F037-489E-B2C9-027BD348A5EB}" srcOrd="2" destOrd="0" presId="urn:microsoft.com/office/officeart/2008/layout/HalfCircleOrganizationChart"/>
    <dgm:cxn modelId="{A8DF719B-6D7F-4D98-8636-BB473E878DD8}" type="presParOf" srcId="{F19F7C38-C1A3-4B9F-B9C2-EFFE2B0C29E1}" destId="{7BED3144-7C61-4CE5-8CC3-12903079AEF7}" srcOrd="3" destOrd="0" presId="urn:microsoft.com/office/officeart/2008/layout/HalfCircleOrganizationChart"/>
    <dgm:cxn modelId="{EC0004E6-A7B4-464C-A3F1-692FB6326093}" type="presParOf" srcId="{8BB20793-CB0F-4AD1-8A3B-C3E273BABFB8}" destId="{F763F509-87AB-40DA-AB0D-DB7DD8187AC1}" srcOrd="1" destOrd="0" presId="urn:microsoft.com/office/officeart/2008/layout/HalfCircleOrganizationChart"/>
    <dgm:cxn modelId="{B25883C0-B9F1-4672-86C5-89263BCF8EDB}" type="presParOf" srcId="{8BB20793-CB0F-4AD1-8A3B-C3E273BABFB8}" destId="{127DAA02-8192-4FEE-8893-9B35D24CC65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5C404-F63E-4033-98BB-9BCD5551B423}" type="doc">
      <dgm:prSet loTypeId="urn:microsoft.com/office/officeart/2005/8/layout/vList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7BCFB1-2027-40C0-83DF-ED4CB05AE5E5}">
      <dgm:prSet/>
      <dgm:spPr/>
      <dgm:t>
        <a:bodyPr/>
        <a:lstStyle/>
        <a:p>
          <a:pPr rtl="0"/>
          <a:r>
            <a:rPr lang="ru-RU" dirty="0" smtClean="0"/>
            <a:t>совершенствование программы передачи заявлений, поступающих из ЕПГУ (подача документов на программы высшего образования через </a:t>
          </a:r>
          <a:r>
            <a:rPr lang="ru-RU" dirty="0" err="1" smtClean="0"/>
            <a:t>Госуслуги</a:t>
          </a:r>
          <a:r>
            <a:rPr lang="ru-RU" dirty="0" smtClean="0"/>
            <a:t>) и РПГУ (подача документов на программы СПО через портал </a:t>
          </a:r>
          <a:r>
            <a:rPr lang="en-US" dirty="0" err="1" smtClean="0"/>
            <a:t>Mosreg</a:t>
          </a:r>
          <a:r>
            <a:rPr lang="ru-RU" dirty="0" smtClean="0"/>
            <a:t>.</a:t>
          </a:r>
          <a:r>
            <a:rPr lang="en-US" dirty="0" err="1" smtClean="0"/>
            <a:t>ru</a:t>
          </a:r>
          <a:r>
            <a:rPr lang="ru-RU" dirty="0" smtClean="0"/>
            <a:t>) в информационную систему университета (модуль «Абитуриент»);</a:t>
          </a:r>
          <a:endParaRPr lang="ru-RU" dirty="0"/>
        </a:p>
      </dgm:t>
    </dgm:pt>
    <dgm:pt modelId="{E65E443E-1912-43BA-A39C-32746A2376BE}" type="parTrans" cxnId="{D80AFC7B-8289-49C5-B10E-80AEC7E38153}">
      <dgm:prSet/>
      <dgm:spPr/>
      <dgm:t>
        <a:bodyPr/>
        <a:lstStyle/>
        <a:p>
          <a:endParaRPr lang="ru-RU"/>
        </a:p>
      </dgm:t>
    </dgm:pt>
    <dgm:pt modelId="{B8C8B8A2-3DB6-43F9-8947-DA152BAAC6D5}" type="sibTrans" cxnId="{D80AFC7B-8289-49C5-B10E-80AEC7E38153}">
      <dgm:prSet/>
      <dgm:spPr/>
      <dgm:t>
        <a:bodyPr/>
        <a:lstStyle/>
        <a:p>
          <a:endParaRPr lang="ru-RU"/>
        </a:p>
      </dgm:t>
    </dgm:pt>
    <dgm:pt modelId="{4C0A1CC3-D1B0-4B0E-A5DD-83C936F99A57}">
      <dgm:prSet/>
      <dgm:spPr/>
      <dgm:t>
        <a:bodyPr/>
        <a:lstStyle/>
        <a:p>
          <a:pPr rtl="0"/>
          <a:r>
            <a:rPr lang="ru-RU" dirty="0" smtClean="0"/>
            <a:t>разработка программы передачи заявлений, поступающих в ИС университета, в ЕПГУ;</a:t>
          </a:r>
          <a:endParaRPr lang="ru-RU" dirty="0"/>
        </a:p>
      </dgm:t>
    </dgm:pt>
    <dgm:pt modelId="{EC471A6D-0DBB-4FED-BA5D-2518BD9E6BBC}" type="parTrans" cxnId="{9FA723FE-F4E2-48FC-9364-F046AB45CF23}">
      <dgm:prSet/>
      <dgm:spPr/>
      <dgm:t>
        <a:bodyPr/>
        <a:lstStyle/>
        <a:p>
          <a:endParaRPr lang="ru-RU"/>
        </a:p>
      </dgm:t>
    </dgm:pt>
    <dgm:pt modelId="{F78D1189-74CB-4297-B3C8-B52BB66D69A4}" type="sibTrans" cxnId="{9FA723FE-F4E2-48FC-9364-F046AB45CF23}">
      <dgm:prSet/>
      <dgm:spPr/>
      <dgm:t>
        <a:bodyPr/>
        <a:lstStyle/>
        <a:p>
          <a:endParaRPr lang="ru-RU"/>
        </a:p>
      </dgm:t>
    </dgm:pt>
    <dgm:pt modelId="{9CF9F7A0-4EE3-41B3-BC18-01B677E71CC3}">
      <dgm:prSet/>
      <dgm:spPr/>
      <dgm:t>
        <a:bodyPr/>
        <a:lstStyle/>
        <a:p>
          <a:pPr rtl="0"/>
          <a:r>
            <a:rPr lang="ru-RU" dirty="0" smtClean="0"/>
            <a:t>модернизация информационной системы Университета – модуля  «Абитуриент» единой ИС «Образовательный портал».</a:t>
          </a:r>
          <a:endParaRPr lang="ru-RU" dirty="0"/>
        </a:p>
      </dgm:t>
    </dgm:pt>
    <dgm:pt modelId="{EBE4BE92-45C3-419D-BCBF-0D4A73C323DA}" type="parTrans" cxnId="{6D9CEFEA-3A96-4F78-8EEE-AD6DB48C9201}">
      <dgm:prSet/>
      <dgm:spPr/>
      <dgm:t>
        <a:bodyPr/>
        <a:lstStyle/>
        <a:p>
          <a:endParaRPr lang="ru-RU"/>
        </a:p>
      </dgm:t>
    </dgm:pt>
    <dgm:pt modelId="{3555CB5E-7E1A-41D5-9445-F2EB43ADA9F1}" type="sibTrans" cxnId="{6D9CEFEA-3A96-4F78-8EEE-AD6DB48C9201}">
      <dgm:prSet/>
      <dgm:spPr/>
      <dgm:t>
        <a:bodyPr/>
        <a:lstStyle/>
        <a:p>
          <a:endParaRPr lang="ru-RU"/>
        </a:p>
      </dgm:t>
    </dgm:pt>
    <dgm:pt modelId="{DF59D498-1EF3-47C3-9A18-C45C1DDAC451}" type="pres">
      <dgm:prSet presAssocID="{1095C404-F63E-4033-98BB-9BCD5551B4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246FF8-4482-48CF-8F30-F7526FD3DF0F}" type="pres">
      <dgm:prSet presAssocID="{7C7BCFB1-2027-40C0-83DF-ED4CB05AE5E5}" presName="linNode" presStyleCnt="0"/>
      <dgm:spPr/>
    </dgm:pt>
    <dgm:pt modelId="{97A0533C-E6E2-4981-B1E6-F4E219C45FE3}" type="pres">
      <dgm:prSet presAssocID="{7C7BCFB1-2027-40C0-83DF-ED4CB05AE5E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9F0F-80A5-4DAA-A317-4F961CE63F0F}" type="pres">
      <dgm:prSet presAssocID="{7C7BCFB1-2027-40C0-83DF-ED4CB05AE5E5}" presName="childShp" presStyleLbl="bgAccFollowNode1" presStyleIdx="0" presStyleCnt="3" custLinFactNeighborX="-3119" custLinFactNeighborY="1070">
        <dgm:presLayoutVars>
          <dgm:bulletEnabled val="1"/>
        </dgm:presLayoutVars>
      </dgm:prSet>
      <dgm:spPr/>
    </dgm:pt>
    <dgm:pt modelId="{4511662D-E562-42AD-AD62-9998DE0E4C4A}" type="pres">
      <dgm:prSet presAssocID="{B8C8B8A2-3DB6-43F9-8947-DA152BAAC6D5}" presName="spacing" presStyleCnt="0"/>
      <dgm:spPr/>
    </dgm:pt>
    <dgm:pt modelId="{DC3C2DE0-5456-4A6F-AAE6-FDE2E5E4909A}" type="pres">
      <dgm:prSet presAssocID="{4C0A1CC3-D1B0-4B0E-A5DD-83C936F99A57}" presName="linNode" presStyleCnt="0"/>
      <dgm:spPr/>
    </dgm:pt>
    <dgm:pt modelId="{91EC2F39-FC90-46B3-B2CA-9383305E428C}" type="pres">
      <dgm:prSet presAssocID="{4C0A1CC3-D1B0-4B0E-A5DD-83C936F99A5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28990-2F80-478B-93F3-6180C9FC7587}" type="pres">
      <dgm:prSet presAssocID="{4C0A1CC3-D1B0-4B0E-A5DD-83C936F99A57}" presName="childShp" presStyleLbl="bgAccFollowNode1" presStyleIdx="1" presStyleCnt="3">
        <dgm:presLayoutVars>
          <dgm:bulletEnabled val="1"/>
        </dgm:presLayoutVars>
      </dgm:prSet>
      <dgm:spPr/>
    </dgm:pt>
    <dgm:pt modelId="{54685FE3-DF3A-4AC1-9F11-E79848AA06EE}" type="pres">
      <dgm:prSet presAssocID="{F78D1189-74CB-4297-B3C8-B52BB66D69A4}" presName="spacing" presStyleCnt="0"/>
      <dgm:spPr/>
    </dgm:pt>
    <dgm:pt modelId="{705CCCE8-F893-4AB5-8B31-6CE340CFCB98}" type="pres">
      <dgm:prSet presAssocID="{9CF9F7A0-4EE3-41B3-BC18-01B677E71CC3}" presName="linNode" presStyleCnt="0"/>
      <dgm:spPr/>
    </dgm:pt>
    <dgm:pt modelId="{4BCD32FB-A71B-4104-88CB-D86B7712777E}" type="pres">
      <dgm:prSet presAssocID="{9CF9F7A0-4EE3-41B3-BC18-01B677E71CC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525E-3E84-4A0D-9C0D-7B8AD8F8677D}" type="pres">
      <dgm:prSet presAssocID="{9CF9F7A0-4EE3-41B3-BC18-01B677E71CC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FA723FE-F4E2-48FC-9364-F046AB45CF23}" srcId="{1095C404-F63E-4033-98BB-9BCD5551B423}" destId="{4C0A1CC3-D1B0-4B0E-A5DD-83C936F99A57}" srcOrd="1" destOrd="0" parTransId="{EC471A6D-0DBB-4FED-BA5D-2518BD9E6BBC}" sibTransId="{F78D1189-74CB-4297-B3C8-B52BB66D69A4}"/>
    <dgm:cxn modelId="{5F059A73-34E8-473C-8F2E-E0000ABEF35A}" type="presOf" srcId="{1095C404-F63E-4033-98BB-9BCD5551B423}" destId="{DF59D498-1EF3-47C3-9A18-C45C1DDAC451}" srcOrd="0" destOrd="0" presId="urn:microsoft.com/office/officeart/2005/8/layout/vList6"/>
    <dgm:cxn modelId="{755F95DE-2C52-445F-9857-773BAA821669}" type="presOf" srcId="{4C0A1CC3-D1B0-4B0E-A5DD-83C936F99A57}" destId="{91EC2F39-FC90-46B3-B2CA-9383305E428C}" srcOrd="0" destOrd="0" presId="urn:microsoft.com/office/officeart/2005/8/layout/vList6"/>
    <dgm:cxn modelId="{7F4A2C32-7AA8-43B1-9482-9D72211B4998}" type="presOf" srcId="{7C7BCFB1-2027-40C0-83DF-ED4CB05AE5E5}" destId="{97A0533C-E6E2-4981-B1E6-F4E219C45FE3}" srcOrd="0" destOrd="0" presId="urn:microsoft.com/office/officeart/2005/8/layout/vList6"/>
    <dgm:cxn modelId="{59F9E0E6-A41A-4883-9BC3-77555A9E61D3}" type="presOf" srcId="{9CF9F7A0-4EE3-41B3-BC18-01B677E71CC3}" destId="{4BCD32FB-A71B-4104-88CB-D86B7712777E}" srcOrd="0" destOrd="0" presId="urn:microsoft.com/office/officeart/2005/8/layout/vList6"/>
    <dgm:cxn modelId="{6D9CEFEA-3A96-4F78-8EEE-AD6DB48C9201}" srcId="{1095C404-F63E-4033-98BB-9BCD5551B423}" destId="{9CF9F7A0-4EE3-41B3-BC18-01B677E71CC3}" srcOrd="2" destOrd="0" parTransId="{EBE4BE92-45C3-419D-BCBF-0D4A73C323DA}" sibTransId="{3555CB5E-7E1A-41D5-9445-F2EB43ADA9F1}"/>
    <dgm:cxn modelId="{D80AFC7B-8289-49C5-B10E-80AEC7E38153}" srcId="{1095C404-F63E-4033-98BB-9BCD5551B423}" destId="{7C7BCFB1-2027-40C0-83DF-ED4CB05AE5E5}" srcOrd="0" destOrd="0" parTransId="{E65E443E-1912-43BA-A39C-32746A2376BE}" sibTransId="{B8C8B8A2-3DB6-43F9-8947-DA152BAAC6D5}"/>
    <dgm:cxn modelId="{0C6AC933-A660-40CB-8F17-AD1FC939DCF8}" type="presParOf" srcId="{DF59D498-1EF3-47C3-9A18-C45C1DDAC451}" destId="{34246FF8-4482-48CF-8F30-F7526FD3DF0F}" srcOrd="0" destOrd="0" presId="urn:microsoft.com/office/officeart/2005/8/layout/vList6"/>
    <dgm:cxn modelId="{D4BEC2D7-7CA6-47A9-B602-13BA1C61CE37}" type="presParOf" srcId="{34246FF8-4482-48CF-8F30-F7526FD3DF0F}" destId="{97A0533C-E6E2-4981-B1E6-F4E219C45FE3}" srcOrd="0" destOrd="0" presId="urn:microsoft.com/office/officeart/2005/8/layout/vList6"/>
    <dgm:cxn modelId="{AE6C32E3-EA72-41CC-B285-21459936B725}" type="presParOf" srcId="{34246FF8-4482-48CF-8F30-F7526FD3DF0F}" destId="{2F009F0F-80A5-4DAA-A317-4F961CE63F0F}" srcOrd="1" destOrd="0" presId="urn:microsoft.com/office/officeart/2005/8/layout/vList6"/>
    <dgm:cxn modelId="{3BEB5A80-E447-4564-9E0C-1E7244B3B874}" type="presParOf" srcId="{DF59D498-1EF3-47C3-9A18-C45C1DDAC451}" destId="{4511662D-E562-42AD-AD62-9998DE0E4C4A}" srcOrd="1" destOrd="0" presId="urn:microsoft.com/office/officeart/2005/8/layout/vList6"/>
    <dgm:cxn modelId="{003DACD8-DA70-43DE-BD1E-C32F498A918E}" type="presParOf" srcId="{DF59D498-1EF3-47C3-9A18-C45C1DDAC451}" destId="{DC3C2DE0-5456-4A6F-AAE6-FDE2E5E4909A}" srcOrd="2" destOrd="0" presId="urn:microsoft.com/office/officeart/2005/8/layout/vList6"/>
    <dgm:cxn modelId="{834E106B-94ED-4EA8-B5BF-C726C5FE67B7}" type="presParOf" srcId="{DC3C2DE0-5456-4A6F-AAE6-FDE2E5E4909A}" destId="{91EC2F39-FC90-46B3-B2CA-9383305E428C}" srcOrd="0" destOrd="0" presId="urn:microsoft.com/office/officeart/2005/8/layout/vList6"/>
    <dgm:cxn modelId="{38AF3B14-700B-4540-9610-8C962B4166AD}" type="presParOf" srcId="{DC3C2DE0-5456-4A6F-AAE6-FDE2E5E4909A}" destId="{01628990-2F80-478B-93F3-6180C9FC7587}" srcOrd="1" destOrd="0" presId="urn:microsoft.com/office/officeart/2005/8/layout/vList6"/>
    <dgm:cxn modelId="{2068B5FD-EAFD-4914-9B8F-5FA64A1195C3}" type="presParOf" srcId="{DF59D498-1EF3-47C3-9A18-C45C1DDAC451}" destId="{54685FE3-DF3A-4AC1-9F11-E79848AA06EE}" srcOrd="3" destOrd="0" presId="urn:microsoft.com/office/officeart/2005/8/layout/vList6"/>
    <dgm:cxn modelId="{32B38F1F-DACC-4A73-BBBF-EB070061B458}" type="presParOf" srcId="{DF59D498-1EF3-47C3-9A18-C45C1DDAC451}" destId="{705CCCE8-F893-4AB5-8B31-6CE340CFCB98}" srcOrd="4" destOrd="0" presId="urn:microsoft.com/office/officeart/2005/8/layout/vList6"/>
    <dgm:cxn modelId="{229E949E-EA67-483A-BD02-BEED6AF2983B}" type="presParOf" srcId="{705CCCE8-F893-4AB5-8B31-6CE340CFCB98}" destId="{4BCD32FB-A71B-4104-88CB-D86B7712777E}" srcOrd="0" destOrd="0" presId="urn:microsoft.com/office/officeart/2005/8/layout/vList6"/>
    <dgm:cxn modelId="{901EE7B2-EBB6-4488-BF0D-8F505FDA4C0F}" type="presParOf" srcId="{705CCCE8-F893-4AB5-8B31-6CE340CFCB98}" destId="{770C525E-3E84-4A0D-9C0D-7B8AD8F867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6BDFC-F15F-4D6B-966C-5297CA790A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AEE951E-33FE-42C6-83A3-F1DD5E450CFD}">
      <dgm:prSet custT="1"/>
      <dgm:spPr/>
      <dgm:t>
        <a:bodyPr/>
        <a:lstStyle/>
        <a:p>
          <a:pPr rtl="0"/>
          <a:r>
            <a:rPr lang="ru-RU" sz="1200" dirty="0" smtClean="0"/>
            <a:t>Основные причины, по которым не был осуществлен перевод: </a:t>
          </a:r>
          <a:endParaRPr lang="ru-RU" sz="1200" dirty="0"/>
        </a:p>
      </dgm:t>
    </dgm:pt>
    <dgm:pt modelId="{49B02012-F5BA-4720-9D39-6DEE1F706640}" type="parTrans" cxnId="{4D4CF712-C41E-4C7F-B4C0-F45E7AB728F4}">
      <dgm:prSet/>
      <dgm:spPr/>
      <dgm:t>
        <a:bodyPr/>
        <a:lstStyle/>
        <a:p>
          <a:endParaRPr lang="ru-RU"/>
        </a:p>
      </dgm:t>
    </dgm:pt>
    <dgm:pt modelId="{EC33908C-9227-4A3C-B037-FADBF8F275AC}" type="sibTrans" cxnId="{4D4CF712-C41E-4C7F-B4C0-F45E7AB728F4}">
      <dgm:prSet/>
      <dgm:spPr/>
      <dgm:t>
        <a:bodyPr/>
        <a:lstStyle/>
        <a:p>
          <a:endParaRPr lang="ru-RU"/>
        </a:p>
      </dgm:t>
    </dgm:pt>
    <dgm:pt modelId="{6554C59D-6821-4E6D-82E7-39D3B52C90A8}">
      <dgm:prSet/>
      <dgm:spPr/>
      <dgm:t>
        <a:bodyPr/>
        <a:lstStyle/>
        <a:p>
          <a:pPr rtl="0"/>
          <a:r>
            <a:rPr lang="ru-RU" smtClean="0"/>
            <a:t>отказ самого обучающегося от перевода в связи с отсутствием вакантного бюджетного места; </a:t>
          </a:r>
          <a:endParaRPr lang="ru-RU"/>
        </a:p>
      </dgm:t>
    </dgm:pt>
    <dgm:pt modelId="{AB8319D6-1F54-431A-9C31-86B552467F87}" type="parTrans" cxnId="{87346AED-6B5A-40AC-8959-DE9B7E81B47B}">
      <dgm:prSet/>
      <dgm:spPr/>
      <dgm:t>
        <a:bodyPr/>
        <a:lstStyle/>
        <a:p>
          <a:endParaRPr lang="ru-RU"/>
        </a:p>
      </dgm:t>
    </dgm:pt>
    <dgm:pt modelId="{19310764-71A1-4952-AB9C-6956E06F985E}" type="sibTrans" cxnId="{87346AED-6B5A-40AC-8959-DE9B7E81B47B}">
      <dgm:prSet/>
      <dgm:spPr/>
      <dgm:t>
        <a:bodyPr/>
        <a:lstStyle/>
        <a:p>
          <a:endParaRPr lang="ru-RU"/>
        </a:p>
      </dgm:t>
    </dgm:pt>
    <dgm:pt modelId="{E4D52CD0-231E-4280-82D6-DE18B572CEDD}">
      <dgm:prSet/>
      <dgm:spPr/>
      <dgm:t>
        <a:bodyPr/>
        <a:lstStyle/>
        <a:p>
          <a:pPr rtl="0"/>
          <a:r>
            <a:rPr lang="ru-RU" smtClean="0"/>
            <a:t>большая разница в учебных планах;</a:t>
          </a:r>
          <a:endParaRPr lang="ru-RU"/>
        </a:p>
      </dgm:t>
    </dgm:pt>
    <dgm:pt modelId="{6CD24658-3861-467F-A1C9-0B7ECCB3BC84}" type="parTrans" cxnId="{9D221B25-AD58-4DC5-B83C-F92A1224E8FC}">
      <dgm:prSet/>
      <dgm:spPr/>
      <dgm:t>
        <a:bodyPr/>
        <a:lstStyle/>
        <a:p>
          <a:endParaRPr lang="ru-RU"/>
        </a:p>
      </dgm:t>
    </dgm:pt>
    <dgm:pt modelId="{8392411C-A2A4-4547-8950-7DF257CABF08}" type="sibTrans" cxnId="{9D221B25-AD58-4DC5-B83C-F92A1224E8FC}">
      <dgm:prSet/>
      <dgm:spPr/>
      <dgm:t>
        <a:bodyPr/>
        <a:lstStyle/>
        <a:p>
          <a:endParaRPr lang="ru-RU"/>
        </a:p>
      </dgm:t>
    </dgm:pt>
    <dgm:pt modelId="{9A16F450-E53D-4F70-B727-8F674DB20A64}">
      <dgm:prSet/>
      <dgm:spPr/>
      <dgm:t>
        <a:bodyPr/>
        <a:lstStyle/>
        <a:p>
          <a:pPr rtl="0"/>
          <a:r>
            <a:rPr lang="ru-RU" smtClean="0"/>
            <a:t>отсутствие подобной учебной группы.</a:t>
          </a:r>
          <a:endParaRPr lang="ru-RU"/>
        </a:p>
      </dgm:t>
    </dgm:pt>
    <dgm:pt modelId="{5D49EBD9-CF8D-4E7B-A7AF-80678FBF62BC}" type="parTrans" cxnId="{A586E72D-B075-4E04-9AA2-10ED402DBE45}">
      <dgm:prSet/>
      <dgm:spPr/>
      <dgm:t>
        <a:bodyPr/>
        <a:lstStyle/>
        <a:p>
          <a:endParaRPr lang="ru-RU"/>
        </a:p>
      </dgm:t>
    </dgm:pt>
    <dgm:pt modelId="{59DD4828-CFF0-4304-AF74-8E507271DC2A}" type="sibTrans" cxnId="{A586E72D-B075-4E04-9AA2-10ED402DBE45}">
      <dgm:prSet/>
      <dgm:spPr/>
      <dgm:t>
        <a:bodyPr/>
        <a:lstStyle/>
        <a:p>
          <a:endParaRPr lang="ru-RU"/>
        </a:p>
      </dgm:t>
    </dgm:pt>
    <dgm:pt modelId="{41180DBC-7C6A-449A-8DFE-4467976E4630}" type="pres">
      <dgm:prSet presAssocID="{B356BDFC-F15F-4D6B-966C-5297CA790A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5DD388-339F-4516-9AD0-9543ABF4B073}" type="pres">
      <dgm:prSet presAssocID="{8AEE951E-33FE-42C6-83A3-F1DD5E450CFD}" presName="hierRoot1" presStyleCnt="0">
        <dgm:presLayoutVars>
          <dgm:hierBranch val="init"/>
        </dgm:presLayoutVars>
      </dgm:prSet>
      <dgm:spPr/>
    </dgm:pt>
    <dgm:pt modelId="{4879B290-1D21-4DA6-BCC4-8CE40F9F8756}" type="pres">
      <dgm:prSet presAssocID="{8AEE951E-33FE-42C6-83A3-F1DD5E450CFD}" presName="rootComposite1" presStyleCnt="0"/>
      <dgm:spPr/>
    </dgm:pt>
    <dgm:pt modelId="{470983D8-5DAB-4CB6-9BE9-9D0A748CB6B6}" type="pres">
      <dgm:prSet presAssocID="{8AEE951E-33FE-42C6-83A3-F1DD5E450CFD}" presName="rootText1" presStyleLbl="node0" presStyleIdx="0" presStyleCnt="1" custScaleX="179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59023B-DC66-4E9B-827F-9525F90E61B7}" type="pres">
      <dgm:prSet presAssocID="{8AEE951E-33FE-42C6-83A3-F1DD5E450CF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23B0E1-7ACD-4660-9A52-CC93136C61BD}" type="pres">
      <dgm:prSet presAssocID="{8AEE951E-33FE-42C6-83A3-F1DD5E450CFD}" presName="hierChild2" presStyleCnt="0"/>
      <dgm:spPr/>
    </dgm:pt>
    <dgm:pt modelId="{BBDD71B0-3B86-4709-B98A-2FA366233DE0}" type="pres">
      <dgm:prSet presAssocID="{AB8319D6-1F54-431A-9C31-86B552467F8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4708016-7352-45EC-B429-FD840C2C12C0}" type="pres">
      <dgm:prSet presAssocID="{6554C59D-6821-4E6D-82E7-39D3B52C90A8}" presName="hierRoot2" presStyleCnt="0">
        <dgm:presLayoutVars>
          <dgm:hierBranch val="init"/>
        </dgm:presLayoutVars>
      </dgm:prSet>
      <dgm:spPr/>
    </dgm:pt>
    <dgm:pt modelId="{01448E12-4895-4F9A-9548-E1D48F99A353}" type="pres">
      <dgm:prSet presAssocID="{6554C59D-6821-4E6D-82E7-39D3B52C90A8}" presName="rootComposite" presStyleCnt="0"/>
      <dgm:spPr/>
    </dgm:pt>
    <dgm:pt modelId="{22843A5F-8FA0-43ED-B23D-63940A97C93C}" type="pres">
      <dgm:prSet presAssocID="{6554C59D-6821-4E6D-82E7-39D3B52C90A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D2F31-4AD2-4857-A331-A4EF302773D9}" type="pres">
      <dgm:prSet presAssocID="{6554C59D-6821-4E6D-82E7-39D3B52C90A8}" presName="rootConnector" presStyleLbl="node2" presStyleIdx="0" presStyleCnt="3"/>
      <dgm:spPr/>
      <dgm:t>
        <a:bodyPr/>
        <a:lstStyle/>
        <a:p>
          <a:endParaRPr lang="ru-RU"/>
        </a:p>
      </dgm:t>
    </dgm:pt>
    <dgm:pt modelId="{2C352BA5-1C48-4F09-818D-045798A635F4}" type="pres">
      <dgm:prSet presAssocID="{6554C59D-6821-4E6D-82E7-39D3B52C90A8}" presName="hierChild4" presStyleCnt="0"/>
      <dgm:spPr/>
    </dgm:pt>
    <dgm:pt modelId="{6405E3FC-94FB-4B7D-A64E-A0368DC3E96F}" type="pres">
      <dgm:prSet presAssocID="{6554C59D-6821-4E6D-82E7-39D3B52C90A8}" presName="hierChild5" presStyleCnt="0"/>
      <dgm:spPr/>
    </dgm:pt>
    <dgm:pt modelId="{02AF5C3C-38E1-4769-A388-39ACEF099BC6}" type="pres">
      <dgm:prSet presAssocID="{6CD24658-3861-467F-A1C9-0B7ECCB3BC8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C00755D-FCF7-4EA0-8D91-5AA63E04AFBF}" type="pres">
      <dgm:prSet presAssocID="{E4D52CD0-231E-4280-82D6-DE18B572CEDD}" presName="hierRoot2" presStyleCnt="0">
        <dgm:presLayoutVars>
          <dgm:hierBranch val="init"/>
        </dgm:presLayoutVars>
      </dgm:prSet>
      <dgm:spPr/>
    </dgm:pt>
    <dgm:pt modelId="{A652ACFD-54AD-4D4E-81BC-19A58FA50FC4}" type="pres">
      <dgm:prSet presAssocID="{E4D52CD0-231E-4280-82D6-DE18B572CEDD}" presName="rootComposite" presStyleCnt="0"/>
      <dgm:spPr/>
    </dgm:pt>
    <dgm:pt modelId="{A86C29AD-8E65-4AEC-956F-4C31221CE833}" type="pres">
      <dgm:prSet presAssocID="{E4D52CD0-231E-4280-82D6-DE18B572CED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B90AE-B066-4D45-B129-CEB0CF553165}" type="pres">
      <dgm:prSet presAssocID="{E4D52CD0-231E-4280-82D6-DE18B572CEDD}" presName="rootConnector" presStyleLbl="node2" presStyleIdx="1" presStyleCnt="3"/>
      <dgm:spPr/>
      <dgm:t>
        <a:bodyPr/>
        <a:lstStyle/>
        <a:p>
          <a:endParaRPr lang="ru-RU"/>
        </a:p>
      </dgm:t>
    </dgm:pt>
    <dgm:pt modelId="{CC9D0367-E27F-419F-8751-DA92FF17BE85}" type="pres">
      <dgm:prSet presAssocID="{E4D52CD0-231E-4280-82D6-DE18B572CEDD}" presName="hierChild4" presStyleCnt="0"/>
      <dgm:spPr/>
    </dgm:pt>
    <dgm:pt modelId="{D7536F4F-E202-4540-9288-648A811CEE52}" type="pres">
      <dgm:prSet presAssocID="{E4D52CD0-231E-4280-82D6-DE18B572CEDD}" presName="hierChild5" presStyleCnt="0"/>
      <dgm:spPr/>
    </dgm:pt>
    <dgm:pt modelId="{5F8D176D-5B8B-41C2-A5C4-91A28C1293FF}" type="pres">
      <dgm:prSet presAssocID="{5D49EBD9-CF8D-4E7B-A7AF-80678FBF62B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4FA482E-B57C-4C58-80C4-AFB75D3E5810}" type="pres">
      <dgm:prSet presAssocID="{9A16F450-E53D-4F70-B727-8F674DB20A64}" presName="hierRoot2" presStyleCnt="0">
        <dgm:presLayoutVars>
          <dgm:hierBranch val="init"/>
        </dgm:presLayoutVars>
      </dgm:prSet>
      <dgm:spPr/>
    </dgm:pt>
    <dgm:pt modelId="{A201A002-2E84-4715-917B-F1E7AF68CC19}" type="pres">
      <dgm:prSet presAssocID="{9A16F450-E53D-4F70-B727-8F674DB20A64}" presName="rootComposite" presStyleCnt="0"/>
      <dgm:spPr/>
    </dgm:pt>
    <dgm:pt modelId="{8A26B7EF-F623-42C4-AFA2-F0E758B198C8}" type="pres">
      <dgm:prSet presAssocID="{9A16F450-E53D-4F70-B727-8F674DB20A6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E89B6-9F4F-4C50-8745-00379FE632FA}" type="pres">
      <dgm:prSet presAssocID="{9A16F450-E53D-4F70-B727-8F674DB20A64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647D79-B8DE-46D4-91EC-505DD433952B}" type="pres">
      <dgm:prSet presAssocID="{9A16F450-E53D-4F70-B727-8F674DB20A64}" presName="hierChild4" presStyleCnt="0"/>
      <dgm:spPr/>
    </dgm:pt>
    <dgm:pt modelId="{48E48184-2CD1-4E32-B3B3-DDE9DEFCC1E0}" type="pres">
      <dgm:prSet presAssocID="{9A16F450-E53D-4F70-B727-8F674DB20A64}" presName="hierChild5" presStyleCnt="0"/>
      <dgm:spPr/>
    </dgm:pt>
    <dgm:pt modelId="{D5F3E76A-EB6E-47F5-A1F3-C7F51DD86B07}" type="pres">
      <dgm:prSet presAssocID="{8AEE951E-33FE-42C6-83A3-F1DD5E450CFD}" presName="hierChild3" presStyleCnt="0"/>
      <dgm:spPr/>
    </dgm:pt>
  </dgm:ptLst>
  <dgm:cxnLst>
    <dgm:cxn modelId="{A586E72D-B075-4E04-9AA2-10ED402DBE45}" srcId="{8AEE951E-33FE-42C6-83A3-F1DD5E450CFD}" destId="{9A16F450-E53D-4F70-B727-8F674DB20A64}" srcOrd="2" destOrd="0" parTransId="{5D49EBD9-CF8D-4E7B-A7AF-80678FBF62BC}" sibTransId="{59DD4828-CFF0-4304-AF74-8E507271DC2A}"/>
    <dgm:cxn modelId="{000130E4-036E-419A-96FF-38A89C5877B4}" type="presOf" srcId="{6CD24658-3861-467F-A1C9-0B7ECCB3BC84}" destId="{02AF5C3C-38E1-4769-A388-39ACEF099BC6}" srcOrd="0" destOrd="0" presId="urn:microsoft.com/office/officeart/2005/8/layout/orgChart1"/>
    <dgm:cxn modelId="{1D82943E-8B94-46DE-B2AE-7687A5324AD0}" type="presOf" srcId="{8AEE951E-33FE-42C6-83A3-F1DD5E450CFD}" destId="{F159023B-DC66-4E9B-827F-9525F90E61B7}" srcOrd="1" destOrd="0" presId="urn:microsoft.com/office/officeart/2005/8/layout/orgChart1"/>
    <dgm:cxn modelId="{19648E61-E9DB-4CE4-8C25-1FE8F9A8516C}" type="presOf" srcId="{B356BDFC-F15F-4D6B-966C-5297CA790A5F}" destId="{41180DBC-7C6A-449A-8DFE-4467976E4630}" srcOrd="0" destOrd="0" presId="urn:microsoft.com/office/officeart/2005/8/layout/orgChart1"/>
    <dgm:cxn modelId="{87346AED-6B5A-40AC-8959-DE9B7E81B47B}" srcId="{8AEE951E-33FE-42C6-83A3-F1DD5E450CFD}" destId="{6554C59D-6821-4E6D-82E7-39D3B52C90A8}" srcOrd="0" destOrd="0" parTransId="{AB8319D6-1F54-431A-9C31-86B552467F87}" sibTransId="{19310764-71A1-4952-AB9C-6956E06F985E}"/>
    <dgm:cxn modelId="{0245C2E7-D386-45DF-BEA4-DE950F1AA6E1}" type="presOf" srcId="{9A16F450-E53D-4F70-B727-8F674DB20A64}" destId="{8A26B7EF-F623-42C4-AFA2-F0E758B198C8}" srcOrd="0" destOrd="0" presId="urn:microsoft.com/office/officeart/2005/8/layout/orgChart1"/>
    <dgm:cxn modelId="{25A96DF2-D047-4EAE-B98C-5F4AE8E5F17E}" type="presOf" srcId="{E4D52CD0-231E-4280-82D6-DE18B572CEDD}" destId="{A86C29AD-8E65-4AEC-956F-4C31221CE833}" srcOrd="0" destOrd="0" presId="urn:microsoft.com/office/officeart/2005/8/layout/orgChart1"/>
    <dgm:cxn modelId="{481E4666-203D-4F08-A322-D2DCB68E64F5}" type="presOf" srcId="{8AEE951E-33FE-42C6-83A3-F1DD5E450CFD}" destId="{470983D8-5DAB-4CB6-9BE9-9D0A748CB6B6}" srcOrd="0" destOrd="0" presId="urn:microsoft.com/office/officeart/2005/8/layout/orgChart1"/>
    <dgm:cxn modelId="{9D221B25-AD58-4DC5-B83C-F92A1224E8FC}" srcId="{8AEE951E-33FE-42C6-83A3-F1DD5E450CFD}" destId="{E4D52CD0-231E-4280-82D6-DE18B572CEDD}" srcOrd="1" destOrd="0" parTransId="{6CD24658-3861-467F-A1C9-0B7ECCB3BC84}" sibTransId="{8392411C-A2A4-4547-8950-7DF257CABF08}"/>
    <dgm:cxn modelId="{D90A17DF-6A33-43C5-AA3E-92E350054365}" type="presOf" srcId="{E4D52CD0-231E-4280-82D6-DE18B572CEDD}" destId="{1C1B90AE-B066-4D45-B129-CEB0CF553165}" srcOrd="1" destOrd="0" presId="urn:microsoft.com/office/officeart/2005/8/layout/orgChart1"/>
    <dgm:cxn modelId="{4D4CF712-C41E-4C7F-B4C0-F45E7AB728F4}" srcId="{B356BDFC-F15F-4D6B-966C-5297CA790A5F}" destId="{8AEE951E-33FE-42C6-83A3-F1DD5E450CFD}" srcOrd="0" destOrd="0" parTransId="{49B02012-F5BA-4720-9D39-6DEE1F706640}" sibTransId="{EC33908C-9227-4A3C-B037-FADBF8F275AC}"/>
    <dgm:cxn modelId="{82767034-CBD8-4B6E-9503-E09E642B9B90}" type="presOf" srcId="{9A16F450-E53D-4F70-B727-8F674DB20A64}" destId="{4CEE89B6-9F4F-4C50-8745-00379FE632FA}" srcOrd="1" destOrd="0" presId="urn:microsoft.com/office/officeart/2005/8/layout/orgChart1"/>
    <dgm:cxn modelId="{F65B3F5C-9462-49C4-B830-B07AB082EFD4}" type="presOf" srcId="{AB8319D6-1F54-431A-9C31-86B552467F87}" destId="{BBDD71B0-3B86-4709-B98A-2FA366233DE0}" srcOrd="0" destOrd="0" presId="urn:microsoft.com/office/officeart/2005/8/layout/orgChart1"/>
    <dgm:cxn modelId="{0E0B3453-9D6F-44A8-A603-93F5C0FBCA0A}" type="presOf" srcId="{6554C59D-6821-4E6D-82E7-39D3B52C90A8}" destId="{22843A5F-8FA0-43ED-B23D-63940A97C93C}" srcOrd="0" destOrd="0" presId="urn:microsoft.com/office/officeart/2005/8/layout/orgChart1"/>
    <dgm:cxn modelId="{FDB4EE64-1A64-49D4-8AA7-6DB8322D4D2C}" type="presOf" srcId="{6554C59D-6821-4E6D-82E7-39D3B52C90A8}" destId="{69FD2F31-4AD2-4857-A331-A4EF302773D9}" srcOrd="1" destOrd="0" presId="urn:microsoft.com/office/officeart/2005/8/layout/orgChart1"/>
    <dgm:cxn modelId="{56EF3910-0229-4E90-9492-4401C4DFC6B5}" type="presOf" srcId="{5D49EBD9-CF8D-4E7B-A7AF-80678FBF62BC}" destId="{5F8D176D-5B8B-41C2-A5C4-91A28C1293FF}" srcOrd="0" destOrd="0" presId="urn:microsoft.com/office/officeart/2005/8/layout/orgChart1"/>
    <dgm:cxn modelId="{CC391B82-868C-4176-9578-DB97F2BE13A9}" type="presParOf" srcId="{41180DBC-7C6A-449A-8DFE-4467976E4630}" destId="{B25DD388-339F-4516-9AD0-9543ABF4B073}" srcOrd="0" destOrd="0" presId="urn:microsoft.com/office/officeart/2005/8/layout/orgChart1"/>
    <dgm:cxn modelId="{1BB335B0-8C2A-4925-8943-B6BF3B3B4A8E}" type="presParOf" srcId="{B25DD388-339F-4516-9AD0-9543ABF4B073}" destId="{4879B290-1D21-4DA6-BCC4-8CE40F9F8756}" srcOrd="0" destOrd="0" presId="urn:microsoft.com/office/officeart/2005/8/layout/orgChart1"/>
    <dgm:cxn modelId="{6D544767-3A6C-497B-9517-863E6A67F6E9}" type="presParOf" srcId="{4879B290-1D21-4DA6-BCC4-8CE40F9F8756}" destId="{470983D8-5DAB-4CB6-9BE9-9D0A748CB6B6}" srcOrd="0" destOrd="0" presId="urn:microsoft.com/office/officeart/2005/8/layout/orgChart1"/>
    <dgm:cxn modelId="{80B653C3-17F3-4A5E-AE02-FFD28AD0F5C2}" type="presParOf" srcId="{4879B290-1D21-4DA6-BCC4-8CE40F9F8756}" destId="{F159023B-DC66-4E9B-827F-9525F90E61B7}" srcOrd="1" destOrd="0" presId="urn:microsoft.com/office/officeart/2005/8/layout/orgChart1"/>
    <dgm:cxn modelId="{BBB64BD4-0C24-41C6-BB30-616E0B54A1A8}" type="presParOf" srcId="{B25DD388-339F-4516-9AD0-9543ABF4B073}" destId="{A423B0E1-7ACD-4660-9A52-CC93136C61BD}" srcOrd="1" destOrd="0" presId="urn:microsoft.com/office/officeart/2005/8/layout/orgChart1"/>
    <dgm:cxn modelId="{C5F4EDC5-6CF4-475A-AA4C-93D8AB9A86AA}" type="presParOf" srcId="{A423B0E1-7ACD-4660-9A52-CC93136C61BD}" destId="{BBDD71B0-3B86-4709-B98A-2FA366233DE0}" srcOrd="0" destOrd="0" presId="urn:microsoft.com/office/officeart/2005/8/layout/orgChart1"/>
    <dgm:cxn modelId="{895343FE-8495-4168-BC95-DFAEECC296CE}" type="presParOf" srcId="{A423B0E1-7ACD-4660-9A52-CC93136C61BD}" destId="{C4708016-7352-45EC-B429-FD840C2C12C0}" srcOrd="1" destOrd="0" presId="urn:microsoft.com/office/officeart/2005/8/layout/orgChart1"/>
    <dgm:cxn modelId="{02709B46-0D1B-4C99-8724-E537A78BDA1D}" type="presParOf" srcId="{C4708016-7352-45EC-B429-FD840C2C12C0}" destId="{01448E12-4895-4F9A-9548-E1D48F99A353}" srcOrd="0" destOrd="0" presId="urn:microsoft.com/office/officeart/2005/8/layout/orgChart1"/>
    <dgm:cxn modelId="{FDBFB9AD-D4AC-44A5-B67D-AB30BA046B68}" type="presParOf" srcId="{01448E12-4895-4F9A-9548-E1D48F99A353}" destId="{22843A5F-8FA0-43ED-B23D-63940A97C93C}" srcOrd="0" destOrd="0" presId="urn:microsoft.com/office/officeart/2005/8/layout/orgChart1"/>
    <dgm:cxn modelId="{C58B335C-FA34-467D-81DE-3D0785F145F6}" type="presParOf" srcId="{01448E12-4895-4F9A-9548-E1D48F99A353}" destId="{69FD2F31-4AD2-4857-A331-A4EF302773D9}" srcOrd="1" destOrd="0" presId="urn:microsoft.com/office/officeart/2005/8/layout/orgChart1"/>
    <dgm:cxn modelId="{59403944-A7A1-4595-84D6-E12A6F336181}" type="presParOf" srcId="{C4708016-7352-45EC-B429-FD840C2C12C0}" destId="{2C352BA5-1C48-4F09-818D-045798A635F4}" srcOrd="1" destOrd="0" presId="urn:microsoft.com/office/officeart/2005/8/layout/orgChart1"/>
    <dgm:cxn modelId="{E88C1902-07ED-4652-8B76-C21B52C764FF}" type="presParOf" srcId="{C4708016-7352-45EC-B429-FD840C2C12C0}" destId="{6405E3FC-94FB-4B7D-A64E-A0368DC3E96F}" srcOrd="2" destOrd="0" presId="urn:microsoft.com/office/officeart/2005/8/layout/orgChart1"/>
    <dgm:cxn modelId="{8BC598AA-EB46-4A6F-BCE4-C89A2012043D}" type="presParOf" srcId="{A423B0E1-7ACD-4660-9A52-CC93136C61BD}" destId="{02AF5C3C-38E1-4769-A388-39ACEF099BC6}" srcOrd="2" destOrd="0" presId="urn:microsoft.com/office/officeart/2005/8/layout/orgChart1"/>
    <dgm:cxn modelId="{46D15C03-AECC-4512-B48C-896B3CCE8FCC}" type="presParOf" srcId="{A423B0E1-7ACD-4660-9A52-CC93136C61BD}" destId="{FC00755D-FCF7-4EA0-8D91-5AA63E04AFBF}" srcOrd="3" destOrd="0" presId="urn:microsoft.com/office/officeart/2005/8/layout/orgChart1"/>
    <dgm:cxn modelId="{F8BDB826-FB64-4444-9AB4-35B13CC7B47D}" type="presParOf" srcId="{FC00755D-FCF7-4EA0-8D91-5AA63E04AFBF}" destId="{A652ACFD-54AD-4D4E-81BC-19A58FA50FC4}" srcOrd="0" destOrd="0" presId="urn:microsoft.com/office/officeart/2005/8/layout/orgChart1"/>
    <dgm:cxn modelId="{FAC4AFBD-DDA5-487E-8782-E43949B85130}" type="presParOf" srcId="{A652ACFD-54AD-4D4E-81BC-19A58FA50FC4}" destId="{A86C29AD-8E65-4AEC-956F-4C31221CE833}" srcOrd="0" destOrd="0" presId="urn:microsoft.com/office/officeart/2005/8/layout/orgChart1"/>
    <dgm:cxn modelId="{671672E1-56BF-418E-8281-F77C50001AC1}" type="presParOf" srcId="{A652ACFD-54AD-4D4E-81BC-19A58FA50FC4}" destId="{1C1B90AE-B066-4D45-B129-CEB0CF553165}" srcOrd="1" destOrd="0" presId="urn:microsoft.com/office/officeart/2005/8/layout/orgChart1"/>
    <dgm:cxn modelId="{1B405DF1-049B-4DC8-BB28-24CB4BB9E83F}" type="presParOf" srcId="{FC00755D-FCF7-4EA0-8D91-5AA63E04AFBF}" destId="{CC9D0367-E27F-419F-8751-DA92FF17BE85}" srcOrd="1" destOrd="0" presId="urn:microsoft.com/office/officeart/2005/8/layout/orgChart1"/>
    <dgm:cxn modelId="{08A4B617-475E-4897-A1BB-DE1D197DF084}" type="presParOf" srcId="{FC00755D-FCF7-4EA0-8D91-5AA63E04AFBF}" destId="{D7536F4F-E202-4540-9288-648A811CEE52}" srcOrd="2" destOrd="0" presId="urn:microsoft.com/office/officeart/2005/8/layout/orgChart1"/>
    <dgm:cxn modelId="{4B356451-D954-4608-958C-7808698F598A}" type="presParOf" srcId="{A423B0E1-7ACD-4660-9A52-CC93136C61BD}" destId="{5F8D176D-5B8B-41C2-A5C4-91A28C1293FF}" srcOrd="4" destOrd="0" presId="urn:microsoft.com/office/officeart/2005/8/layout/orgChart1"/>
    <dgm:cxn modelId="{551C3A36-63C9-4C14-9A76-364CB9362A6E}" type="presParOf" srcId="{A423B0E1-7ACD-4660-9A52-CC93136C61BD}" destId="{64FA482E-B57C-4C58-80C4-AFB75D3E5810}" srcOrd="5" destOrd="0" presId="urn:microsoft.com/office/officeart/2005/8/layout/orgChart1"/>
    <dgm:cxn modelId="{14C4246A-4584-400B-9B4D-CE1A15CA18CC}" type="presParOf" srcId="{64FA482E-B57C-4C58-80C4-AFB75D3E5810}" destId="{A201A002-2E84-4715-917B-F1E7AF68CC19}" srcOrd="0" destOrd="0" presId="urn:microsoft.com/office/officeart/2005/8/layout/orgChart1"/>
    <dgm:cxn modelId="{87341273-77AA-4B9E-86C2-D76EA65202A4}" type="presParOf" srcId="{A201A002-2E84-4715-917B-F1E7AF68CC19}" destId="{8A26B7EF-F623-42C4-AFA2-F0E758B198C8}" srcOrd="0" destOrd="0" presId="urn:microsoft.com/office/officeart/2005/8/layout/orgChart1"/>
    <dgm:cxn modelId="{A482A498-78F2-461E-B372-FB6FF85E4267}" type="presParOf" srcId="{A201A002-2E84-4715-917B-F1E7AF68CC19}" destId="{4CEE89B6-9F4F-4C50-8745-00379FE632FA}" srcOrd="1" destOrd="0" presId="urn:microsoft.com/office/officeart/2005/8/layout/orgChart1"/>
    <dgm:cxn modelId="{993E0B7C-255D-4AD1-8B2B-CB44F40E1BD0}" type="presParOf" srcId="{64FA482E-B57C-4C58-80C4-AFB75D3E5810}" destId="{B3647D79-B8DE-46D4-91EC-505DD433952B}" srcOrd="1" destOrd="0" presId="urn:microsoft.com/office/officeart/2005/8/layout/orgChart1"/>
    <dgm:cxn modelId="{3554C832-A978-4CE8-BEE0-7F1C3713F45E}" type="presParOf" srcId="{64FA482E-B57C-4C58-80C4-AFB75D3E5810}" destId="{48E48184-2CD1-4E32-B3B3-DDE9DEFCC1E0}" srcOrd="2" destOrd="0" presId="urn:microsoft.com/office/officeart/2005/8/layout/orgChart1"/>
    <dgm:cxn modelId="{1AE5778E-E60C-4428-878D-554754369279}" type="presParOf" srcId="{B25DD388-339F-4516-9AD0-9543ABF4B073}" destId="{D5F3E76A-EB6E-47F5-A1F3-C7F51DD86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9DA70-A3C3-4871-910E-2E988FDC79B0}">
      <dsp:nvSpPr>
        <dsp:cNvPr id="0" name=""/>
        <dsp:cNvSpPr/>
      </dsp:nvSpPr>
      <dsp:spPr>
        <a:xfrm>
          <a:off x="3122426" y="1605032"/>
          <a:ext cx="2206342" cy="38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59"/>
              </a:lnTo>
              <a:lnTo>
                <a:pt x="2206342" y="191459"/>
              </a:lnTo>
              <a:lnTo>
                <a:pt x="2206342" y="38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2793D-A529-446C-A225-BEEE34D0B50E}">
      <dsp:nvSpPr>
        <dsp:cNvPr id="0" name=""/>
        <dsp:cNvSpPr/>
      </dsp:nvSpPr>
      <dsp:spPr>
        <a:xfrm>
          <a:off x="3076706" y="1605032"/>
          <a:ext cx="91440" cy="382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213E5-1682-45D7-8FD0-365931EE978F}">
      <dsp:nvSpPr>
        <dsp:cNvPr id="0" name=""/>
        <dsp:cNvSpPr/>
      </dsp:nvSpPr>
      <dsp:spPr>
        <a:xfrm>
          <a:off x="916083" y="1605032"/>
          <a:ext cx="2206342" cy="382918"/>
        </a:xfrm>
        <a:custGeom>
          <a:avLst/>
          <a:gdLst/>
          <a:ahLst/>
          <a:cxnLst/>
          <a:rect l="0" t="0" r="0" b="0"/>
          <a:pathLst>
            <a:path>
              <a:moveTo>
                <a:pt x="2206342" y="0"/>
              </a:moveTo>
              <a:lnTo>
                <a:pt x="2206342" y="191459"/>
              </a:lnTo>
              <a:lnTo>
                <a:pt x="0" y="191459"/>
              </a:lnTo>
              <a:lnTo>
                <a:pt x="0" y="38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E8D7F-1CEB-44AE-93AE-1EEFA8325754}">
      <dsp:nvSpPr>
        <dsp:cNvPr id="0" name=""/>
        <dsp:cNvSpPr/>
      </dsp:nvSpPr>
      <dsp:spPr>
        <a:xfrm>
          <a:off x="2666570" y="693320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FA872-E02F-4614-89C1-29F66DFADC7D}">
      <dsp:nvSpPr>
        <dsp:cNvPr id="0" name=""/>
        <dsp:cNvSpPr/>
      </dsp:nvSpPr>
      <dsp:spPr>
        <a:xfrm>
          <a:off x="2666570" y="693320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3617D-5F42-4ABB-9A33-AB42E0A1C3FC}">
      <dsp:nvSpPr>
        <dsp:cNvPr id="0" name=""/>
        <dsp:cNvSpPr/>
      </dsp:nvSpPr>
      <dsp:spPr>
        <a:xfrm>
          <a:off x="2210714" y="857428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B050"/>
              </a:solidFill>
            </a:rPr>
            <a:t>1. Утверждены составы:</a:t>
          </a:r>
          <a:endParaRPr lang="ru-RU" sz="1100" b="1" kern="1200" dirty="0">
            <a:solidFill>
              <a:srgbClr val="00B050"/>
            </a:solidFill>
          </a:endParaRPr>
        </a:p>
      </dsp:txBody>
      <dsp:txXfrm>
        <a:off x="2210714" y="857428"/>
        <a:ext cx="1823423" cy="583495"/>
      </dsp:txXfrm>
    </dsp:sp>
    <dsp:sp modelId="{61CE0C4A-542C-4290-8428-2B1AA75E0A56}">
      <dsp:nvSpPr>
        <dsp:cNvPr id="0" name=""/>
        <dsp:cNvSpPr/>
      </dsp:nvSpPr>
      <dsp:spPr>
        <a:xfrm>
          <a:off x="460227" y="1987951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F0BBB-261B-41C4-B22A-826D235486C6}">
      <dsp:nvSpPr>
        <dsp:cNvPr id="0" name=""/>
        <dsp:cNvSpPr/>
      </dsp:nvSpPr>
      <dsp:spPr>
        <a:xfrm>
          <a:off x="460227" y="1987951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1694A-5BF4-442D-8AE2-69FA47EEB3F4}">
      <dsp:nvSpPr>
        <dsp:cNvPr id="0" name=""/>
        <dsp:cNvSpPr/>
      </dsp:nvSpPr>
      <dsp:spPr>
        <a:xfrm>
          <a:off x="4371" y="2152059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приемной комиссии</a:t>
          </a:r>
          <a:endParaRPr lang="ru-RU" sz="1300" kern="1200" dirty="0"/>
        </a:p>
      </dsp:txBody>
      <dsp:txXfrm>
        <a:off x="4371" y="2152059"/>
        <a:ext cx="1823423" cy="583495"/>
      </dsp:txXfrm>
    </dsp:sp>
    <dsp:sp modelId="{A53C8D94-AF77-43CF-A8B9-666C1ABDFC7F}">
      <dsp:nvSpPr>
        <dsp:cNvPr id="0" name=""/>
        <dsp:cNvSpPr/>
      </dsp:nvSpPr>
      <dsp:spPr>
        <a:xfrm>
          <a:off x="2666570" y="1987951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A7CFF-613D-4F07-94C3-EDD3BD986EC9}">
      <dsp:nvSpPr>
        <dsp:cNvPr id="0" name=""/>
        <dsp:cNvSpPr/>
      </dsp:nvSpPr>
      <dsp:spPr>
        <a:xfrm>
          <a:off x="2666570" y="1987951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4A2CC-539A-47B9-AF59-726E89C8FAF0}">
      <dsp:nvSpPr>
        <dsp:cNvPr id="0" name=""/>
        <dsp:cNvSpPr/>
      </dsp:nvSpPr>
      <dsp:spPr>
        <a:xfrm>
          <a:off x="2210714" y="2152059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экзаменационных и апелляционной комиссий</a:t>
          </a:r>
          <a:endParaRPr lang="ru-RU" sz="1300" kern="1200" dirty="0"/>
        </a:p>
      </dsp:txBody>
      <dsp:txXfrm>
        <a:off x="2210714" y="2152059"/>
        <a:ext cx="1823423" cy="583495"/>
      </dsp:txXfrm>
    </dsp:sp>
    <dsp:sp modelId="{5C385B1C-966A-4865-B21E-C8F339659B92}">
      <dsp:nvSpPr>
        <dsp:cNvPr id="0" name=""/>
        <dsp:cNvSpPr/>
      </dsp:nvSpPr>
      <dsp:spPr>
        <a:xfrm>
          <a:off x="4872912" y="1987951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5745-4755-4BF0-9B89-070B7EA8BAE0}">
      <dsp:nvSpPr>
        <dsp:cNvPr id="0" name=""/>
        <dsp:cNvSpPr/>
      </dsp:nvSpPr>
      <dsp:spPr>
        <a:xfrm>
          <a:off x="4872912" y="1987951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F6248-5604-4E03-991E-6CF53FC05FAD}">
      <dsp:nvSpPr>
        <dsp:cNvPr id="0" name=""/>
        <dsp:cNvSpPr/>
      </dsp:nvSpPr>
      <dsp:spPr>
        <a:xfrm>
          <a:off x="4417056" y="2152059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аттестационной комиссии (для перевода обучающихся)</a:t>
          </a:r>
          <a:endParaRPr lang="ru-RU" sz="1300" kern="1200" dirty="0"/>
        </a:p>
      </dsp:txBody>
      <dsp:txXfrm>
        <a:off x="4417056" y="2152059"/>
        <a:ext cx="1823423" cy="583495"/>
      </dsp:txXfrm>
    </dsp:sp>
    <dsp:sp modelId="{453E0EA6-29CB-4B04-BB0A-65D9053495DB}">
      <dsp:nvSpPr>
        <dsp:cNvPr id="0" name=""/>
        <dsp:cNvSpPr/>
      </dsp:nvSpPr>
      <dsp:spPr>
        <a:xfrm>
          <a:off x="4872912" y="693320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E469-561D-4198-8FE7-38DCB8FCB664}">
      <dsp:nvSpPr>
        <dsp:cNvPr id="0" name=""/>
        <dsp:cNvSpPr/>
      </dsp:nvSpPr>
      <dsp:spPr>
        <a:xfrm>
          <a:off x="4872912" y="693320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8A0DF-D5CF-4835-AE2B-B67D49EDFE3B}">
      <dsp:nvSpPr>
        <dsp:cNvPr id="0" name=""/>
        <dsp:cNvSpPr/>
      </dsp:nvSpPr>
      <dsp:spPr>
        <a:xfrm>
          <a:off x="4417056" y="857428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B050"/>
              </a:solidFill>
            </a:rPr>
            <a:t>2. План-график привлечения к работе в приемной комиссии представителей кафедр</a:t>
          </a:r>
          <a:endParaRPr lang="ru-RU" sz="1050" b="1" kern="1200" dirty="0">
            <a:solidFill>
              <a:srgbClr val="00B050"/>
            </a:solidFill>
          </a:endParaRPr>
        </a:p>
      </dsp:txBody>
      <dsp:txXfrm>
        <a:off x="4417056" y="857428"/>
        <a:ext cx="1823423" cy="583495"/>
      </dsp:txXfrm>
    </dsp:sp>
    <dsp:sp modelId="{EDE7DB09-1893-4808-8C52-3DEAC2B5A60E}">
      <dsp:nvSpPr>
        <dsp:cNvPr id="0" name=""/>
        <dsp:cNvSpPr/>
      </dsp:nvSpPr>
      <dsp:spPr>
        <a:xfrm>
          <a:off x="7079255" y="693320"/>
          <a:ext cx="911711" cy="91171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A16FB-F037-489E-B2C9-027BD348A5EB}">
      <dsp:nvSpPr>
        <dsp:cNvPr id="0" name=""/>
        <dsp:cNvSpPr/>
      </dsp:nvSpPr>
      <dsp:spPr>
        <a:xfrm>
          <a:off x="7079255" y="693320"/>
          <a:ext cx="911711" cy="91171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0BC22-32BA-4972-BDAB-C4D49BEB5741}">
      <dsp:nvSpPr>
        <dsp:cNvPr id="0" name=""/>
        <dsp:cNvSpPr/>
      </dsp:nvSpPr>
      <dsp:spPr>
        <a:xfrm>
          <a:off x="6623399" y="857428"/>
          <a:ext cx="1823423" cy="5834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B050"/>
              </a:solidFill>
            </a:rPr>
            <a:t>3. Планы-графики работы в приемной комиссии специалистов институтов,  кафедр и подразделений СПО</a:t>
          </a:r>
          <a:endParaRPr lang="ru-RU" sz="1050" b="1" kern="1200" dirty="0">
            <a:solidFill>
              <a:srgbClr val="00B050"/>
            </a:solidFill>
          </a:endParaRPr>
        </a:p>
      </dsp:txBody>
      <dsp:txXfrm>
        <a:off x="6623399" y="857428"/>
        <a:ext cx="1823423" cy="583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09F0F-80A5-4DAA-A317-4F961CE63F0F}">
      <dsp:nvSpPr>
        <dsp:cNvPr id="0" name=""/>
        <dsp:cNvSpPr/>
      </dsp:nvSpPr>
      <dsp:spPr>
        <a:xfrm>
          <a:off x="2623053" y="11651"/>
          <a:ext cx="4061250" cy="1088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0533C-E6E2-4981-B1E6-F4E219C45FE3}">
      <dsp:nvSpPr>
        <dsp:cNvPr id="0" name=""/>
        <dsp:cNvSpPr/>
      </dsp:nvSpPr>
      <dsp:spPr>
        <a:xfrm>
          <a:off x="0" y="0"/>
          <a:ext cx="2707500" cy="108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совершенствование программы передачи заявлений, поступающих из ЕПГУ (подача документов на программы высшего образования через </a:t>
          </a:r>
          <a:r>
            <a:rPr lang="ru-RU" sz="900" kern="1200" dirty="0" err="1" smtClean="0"/>
            <a:t>Госуслуги</a:t>
          </a:r>
          <a:r>
            <a:rPr lang="ru-RU" sz="900" kern="1200" dirty="0" smtClean="0"/>
            <a:t>) и РПГУ (подача документов на программы СПО через портал </a:t>
          </a:r>
          <a:r>
            <a:rPr lang="en-US" sz="900" kern="1200" dirty="0" err="1" smtClean="0"/>
            <a:t>Mosreg</a:t>
          </a:r>
          <a:r>
            <a:rPr lang="ru-RU" sz="900" kern="1200" dirty="0" smtClean="0"/>
            <a:t>.</a:t>
          </a:r>
          <a:r>
            <a:rPr lang="en-US" sz="900" kern="1200" dirty="0" err="1" smtClean="0"/>
            <a:t>ru</a:t>
          </a:r>
          <a:r>
            <a:rPr lang="ru-RU" sz="900" kern="1200" dirty="0" smtClean="0"/>
            <a:t>) в информационную систему университета (модуль «Абитуриент»);</a:t>
          </a:r>
          <a:endParaRPr lang="ru-RU" sz="900" kern="1200" dirty="0"/>
        </a:p>
      </dsp:txBody>
      <dsp:txXfrm>
        <a:off x="53156" y="53156"/>
        <a:ext cx="2601188" cy="982602"/>
      </dsp:txXfrm>
    </dsp:sp>
    <dsp:sp modelId="{01628990-2F80-478B-93F3-6180C9FC7587}">
      <dsp:nvSpPr>
        <dsp:cNvPr id="0" name=""/>
        <dsp:cNvSpPr/>
      </dsp:nvSpPr>
      <dsp:spPr>
        <a:xfrm>
          <a:off x="2707500" y="1197806"/>
          <a:ext cx="4061250" cy="1088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C2F39-FC90-46B3-B2CA-9383305E428C}">
      <dsp:nvSpPr>
        <dsp:cNvPr id="0" name=""/>
        <dsp:cNvSpPr/>
      </dsp:nvSpPr>
      <dsp:spPr>
        <a:xfrm>
          <a:off x="0" y="1197806"/>
          <a:ext cx="2707500" cy="108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разработка программы передачи заявлений, поступающих в ИС университета, в ЕПГУ;</a:t>
          </a:r>
          <a:endParaRPr lang="ru-RU" sz="900" kern="1200" dirty="0"/>
        </a:p>
      </dsp:txBody>
      <dsp:txXfrm>
        <a:off x="53156" y="1250962"/>
        <a:ext cx="2601188" cy="982602"/>
      </dsp:txXfrm>
    </dsp:sp>
    <dsp:sp modelId="{770C525E-3E84-4A0D-9C0D-7B8AD8F8677D}">
      <dsp:nvSpPr>
        <dsp:cNvPr id="0" name=""/>
        <dsp:cNvSpPr/>
      </dsp:nvSpPr>
      <dsp:spPr>
        <a:xfrm>
          <a:off x="2707500" y="2395612"/>
          <a:ext cx="4061250" cy="1088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D32FB-A71B-4104-88CB-D86B7712777E}">
      <dsp:nvSpPr>
        <dsp:cNvPr id="0" name=""/>
        <dsp:cNvSpPr/>
      </dsp:nvSpPr>
      <dsp:spPr>
        <a:xfrm>
          <a:off x="0" y="2395612"/>
          <a:ext cx="2707500" cy="108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модернизация информационной системы Университета – модуля  «Абитуриент» единой ИС «Образовательный портал».</a:t>
          </a:r>
          <a:endParaRPr lang="ru-RU" sz="900" kern="1200" dirty="0"/>
        </a:p>
      </dsp:txBody>
      <dsp:txXfrm>
        <a:off x="53156" y="2448768"/>
        <a:ext cx="2601188" cy="982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D176D-5B8B-41C2-A5C4-91A28C1293FF}">
      <dsp:nvSpPr>
        <dsp:cNvPr id="0" name=""/>
        <dsp:cNvSpPr/>
      </dsp:nvSpPr>
      <dsp:spPr>
        <a:xfrm>
          <a:off x="2988332" y="741018"/>
          <a:ext cx="1792050" cy="31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08"/>
              </a:lnTo>
              <a:lnTo>
                <a:pt x="1792050" y="155508"/>
              </a:lnTo>
              <a:lnTo>
                <a:pt x="1792050" y="3110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F5C3C-38E1-4769-A388-39ACEF099BC6}">
      <dsp:nvSpPr>
        <dsp:cNvPr id="0" name=""/>
        <dsp:cNvSpPr/>
      </dsp:nvSpPr>
      <dsp:spPr>
        <a:xfrm>
          <a:off x="2942612" y="741018"/>
          <a:ext cx="91440" cy="31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0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D71B0-3B86-4709-B98A-2FA366233DE0}">
      <dsp:nvSpPr>
        <dsp:cNvPr id="0" name=""/>
        <dsp:cNvSpPr/>
      </dsp:nvSpPr>
      <dsp:spPr>
        <a:xfrm>
          <a:off x="1196281" y="741018"/>
          <a:ext cx="1792050" cy="311017"/>
        </a:xfrm>
        <a:custGeom>
          <a:avLst/>
          <a:gdLst/>
          <a:ahLst/>
          <a:cxnLst/>
          <a:rect l="0" t="0" r="0" b="0"/>
          <a:pathLst>
            <a:path>
              <a:moveTo>
                <a:pt x="1792050" y="0"/>
              </a:moveTo>
              <a:lnTo>
                <a:pt x="1792050" y="155508"/>
              </a:lnTo>
              <a:lnTo>
                <a:pt x="0" y="155508"/>
              </a:lnTo>
              <a:lnTo>
                <a:pt x="0" y="3110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83D8-5DAB-4CB6-9BE9-9D0A748CB6B6}">
      <dsp:nvSpPr>
        <dsp:cNvPr id="0" name=""/>
        <dsp:cNvSpPr/>
      </dsp:nvSpPr>
      <dsp:spPr>
        <a:xfrm>
          <a:off x="1656186" y="502"/>
          <a:ext cx="2664290" cy="740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Основные причины, по которым не был осуществлен перевод: </a:t>
          </a:r>
          <a:endParaRPr lang="ru-RU" sz="1200" kern="1200" dirty="0"/>
        </a:p>
      </dsp:txBody>
      <dsp:txXfrm>
        <a:off x="1656186" y="502"/>
        <a:ext cx="2664290" cy="740516"/>
      </dsp:txXfrm>
    </dsp:sp>
    <dsp:sp modelId="{22843A5F-8FA0-43ED-B23D-63940A97C93C}">
      <dsp:nvSpPr>
        <dsp:cNvPr id="0" name=""/>
        <dsp:cNvSpPr/>
      </dsp:nvSpPr>
      <dsp:spPr>
        <a:xfrm>
          <a:off x="455764" y="1052036"/>
          <a:ext cx="1481033" cy="740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отказ самого обучающегося от перевода в связи с отсутствием вакантного бюджетного места; </a:t>
          </a:r>
          <a:endParaRPr lang="ru-RU" sz="1000" kern="1200"/>
        </a:p>
      </dsp:txBody>
      <dsp:txXfrm>
        <a:off x="455764" y="1052036"/>
        <a:ext cx="1481033" cy="740516"/>
      </dsp:txXfrm>
    </dsp:sp>
    <dsp:sp modelId="{A86C29AD-8E65-4AEC-956F-4C31221CE833}">
      <dsp:nvSpPr>
        <dsp:cNvPr id="0" name=""/>
        <dsp:cNvSpPr/>
      </dsp:nvSpPr>
      <dsp:spPr>
        <a:xfrm>
          <a:off x="2247815" y="1052036"/>
          <a:ext cx="1481033" cy="740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большая разница в учебных планах;</a:t>
          </a:r>
          <a:endParaRPr lang="ru-RU" sz="1000" kern="1200"/>
        </a:p>
      </dsp:txBody>
      <dsp:txXfrm>
        <a:off x="2247815" y="1052036"/>
        <a:ext cx="1481033" cy="740516"/>
      </dsp:txXfrm>
    </dsp:sp>
    <dsp:sp modelId="{8A26B7EF-F623-42C4-AFA2-F0E758B198C8}">
      <dsp:nvSpPr>
        <dsp:cNvPr id="0" name=""/>
        <dsp:cNvSpPr/>
      </dsp:nvSpPr>
      <dsp:spPr>
        <a:xfrm>
          <a:off x="4039865" y="1052036"/>
          <a:ext cx="1481033" cy="740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отсутствие подобной учебной группы.</a:t>
          </a:r>
          <a:endParaRPr lang="ru-RU" sz="1000" kern="1200"/>
        </a:p>
      </dsp:txBody>
      <dsp:txXfrm>
        <a:off x="4039865" y="1052036"/>
        <a:ext cx="1481033" cy="740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BDD26-2EA0-4693-9596-D513D331085F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BF75-DE13-4F01-A674-3F25E06F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2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2798-5EE4-42E4-AF85-2ADF1FADFF81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2093A-7EEC-400D-BE0B-5D15B577A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82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5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4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0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81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9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88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5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1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2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9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8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7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093A-7EEC-400D-BE0B-5D15B577A4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7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1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5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9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2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4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18D5-CEE3-403D-9EA3-1607A85B916F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CE4D-36F6-4F4F-BE57-F10BE8FE2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4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3003360" y="3939902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0" y="3939902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598095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/>
              <a:t>О подготовке к </a:t>
            </a:r>
            <a:r>
              <a:rPr lang="ru-RU" sz="2400" b="1" cap="all" dirty="0" smtClean="0"/>
              <a:t>приемной компании </a:t>
            </a:r>
          </a:p>
          <a:p>
            <a:pPr algn="ctr"/>
            <a:r>
              <a:rPr lang="ru-RU" sz="2400" b="1" cap="all" dirty="0" smtClean="0"/>
              <a:t>2022-2023 учебного года. </a:t>
            </a:r>
          </a:p>
          <a:p>
            <a:pPr algn="ctr"/>
            <a:r>
              <a:rPr lang="ru-RU" sz="2400" b="1" cap="all" dirty="0" smtClean="0"/>
              <a:t>План-график </a:t>
            </a:r>
            <a:r>
              <a:rPr lang="ru-RU" sz="2400" b="1" cap="all" dirty="0"/>
              <a:t>привлечения к работе приёмной комиссии специалистов кафедр и подразделений СПО </a:t>
            </a:r>
            <a:endParaRPr lang="ru-RU" sz="2400" cap="all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E75CC8-0F7B-4BA6-A17B-7CE3C303F852}"/>
              </a:ext>
            </a:extLst>
          </p:cNvPr>
          <p:cNvSpPr txBox="1"/>
          <p:nvPr/>
        </p:nvSpPr>
        <p:spPr>
          <a:xfrm>
            <a:off x="1979712" y="195486"/>
            <a:ext cx="692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79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УНИВЕРСИТЕТ</a:t>
            </a:r>
          </a:p>
          <a:p>
            <a:pPr algn="ctr"/>
            <a:r>
              <a:rPr lang="ru-RU" sz="1600" dirty="0">
                <a:solidFill>
                  <a:srgbClr val="C79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дважды Героя Советского Союза, летчика-космонавта </a:t>
            </a:r>
            <a:endParaRPr lang="ru-RU" sz="1600" dirty="0" smtClean="0">
              <a:solidFill>
                <a:srgbClr val="C79F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C79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</a:t>
            </a:r>
            <a:r>
              <a:rPr lang="ru-RU" sz="1600" dirty="0">
                <a:solidFill>
                  <a:srgbClr val="C79F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Леонова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261" y="38031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Аренд О.Ю., ответственный секретарь приемной комиссии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8780"/>
            <a:ext cx="1240183" cy="10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116" y="26499"/>
            <a:ext cx="580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cap="all" dirty="0" smtClean="0">
                <a:cs typeface="Microsoft Sans Serif" panose="020B0604020202020204" pitchFamily="34" charset="0"/>
              </a:rPr>
              <a:t>I</a:t>
            </a:r>
            <a:r>
              <a:rPr lang="ru-RU" sz="24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400" b="1" cap="all" dirty="0" err="1"/>
              <a:t>Профориентационная</a:t>
            </a:r>
            <a:r>
              <a:rPr lang="ru-RU" sz="2400" b="1" cap="all" dirty="0"/>
              <a:t> работа</a:t>
            </a:r>
            <a:endParaRPr lang="ru-RU" sz="2400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1151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Проекты «Университетские субботы» и «Студент школьнику»</a:t>
            </a:r>
            <a:endParaRPr lang="ru-RU" i="1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783207"/>
              </p:ext>
            </p:extLst>
          </p:nvPr>
        </p:nvGraphicFramePr>
        <p:xfrm>
          <a:off x="39714" y="1064228"/>
          <a:ext cx="4795171" cy="267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9132" t="11501" r="30313" b="39500"/>
          <a:stretch/>
        </p:blipFill>
        <p:spPr>
          <a:xfrm>
            <a:off x="5436096" y="1131590"/>
            <a:ext cx="3216197" cy="21857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2080" y="353951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147"/>
                </a:solidFill>
              </a:rPr>
              <a:t>15 выходов студентов в школы</a:t>
            </a:r>
            <a:endParaRPr lang="ru-RU" b="1" i="1" dirty="0">
              <a:solidFill>
                <a:srgbClr val="00214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2253" y="387777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147"/>
                </a:solidFill>
              </a:rPr>
              <a:t>5 мероприятий</a:t>
            </a:r>
            <a:endParaRPr lang="ru-RU" b="1" i="1" dirty="0">
              <a:solidFill>
                <a:srgbClr val="002147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80" y="4215615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1" y="22475"/>
            <a:ext cx="58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cap="all" dirty="0" smtClean="0">
                <a:cs typeface="Microsoft Sans Serif" panose="020B0604020202020204" pitchFamily="34" charset="0"/>
              </a:rPr>
              <a:t>I</a:t>
            </a:r>
            <a:r>
              <a:rPr lang="ru-RU" sz="24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400" b="1" cap="all" dirty="0" err="1"/>
              <a:t>Профориентационная</a:t>
            </a:r>
            <a:r>
              <a:rPr lang="ru-RU" sz="2400" b="1" cap="all" dirty="0"/>
              <a:t> работа</a:t>
            </a:r>
            <a:endParaRPr lang="ru-RU" sz="24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03360" y="389704"/>
            <a:ext cx="614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i="1" dirty="0"/>
              <a:t>Проект «Информационное сопровождение приемной кампании»</a:t>
            </a:r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60794"/>
              </p:ext>
            </p:extLst>
          </p:nvPr>
        </p:nvGraphicFramePr>
        <p:xfrm>
          <a:off x="323529" y="1024026"/>
          <a:ext cx="8352927" cy="314842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285415"/>
                <a:gridCol w="1961122"/>
                <a:gridCol w="2106390"/>
              </a:tblGrid>
              <a:tr h="394966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effectLst/>
                        </a:rPr>
                        <a:t>Источники информации об </a:t>
                      </a:r>
                      <a:r>
                        <a:rPr lang="ru-RU" sz="1200" b="0" i="1" u="none" strike="noStrike" dirty="0" smtClean="0">
                          <a:effectLst/>
                        </a:rPr>
                        <a:t>Университете, в </a:t>
                      </a:r>
                      <a:r>
                        <a:rPr lang="ru-RU" sz="1200" b="0" i="1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200" b="0" i="1" u="none" strike="noStrike" dirty="0" smtClean="0">
                          <a:effectLst/>
                        </a:rPr>
                        <a:t>. о</a:t>
                      </a:r>
                      <a:r>
                        <a:rPr lang="ru-RU" sz="1200" b="0" i="1" u="none" strike="noStrike" baseline="0" dirty="0" smtClean="0">
                          <a:effectLst/>
                        </a:rPr>
                        <a:t> ККМТ и ТТД*</a:t>
                      </a:r>
                      <a:r>
                        <a:rPr lang="ru-RU" sz="1200" b="0" i="1" u="none" strike="noStrike" dirty="0" smtClean="0">
                          <a:effectLst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1" u="none" strike="noStrike" dirty="0">
                          <a:effectLst/>
                        </a:rPr>
                        <a:t>% </a:t>
                      </a:r>
                      <a:r>
                        <a:rPr lang="ru-RU" sz="1100" b="0" i="1" u="none" strike="noStrike" dirty="0" smtClean="0">
                          <a:effectLst/>
                        </a:rPr>
                        <a:t>ответов респондентов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1" u="none" strike="noStrike" dirty="0">
                          <a:effectLst/>
                        </a:rPr>
                        <a:t>в сравнении </a:t>
                      </a:r>
                      <a:r>
                        <a:rPr lang="ru-RU" sz="1100" b="0" i="1" u="none" strike="noStrike" dirty="0" smtClean="0">
                          <a:effectLst/>
                        </a:rPr>
                        <a:t>с 2020-2021 </a:t>
                      </a:r>
                      <a:r>
                        <a:rPr lang="ru-RU" sz="1100" b="0" i="1" u="none" strike="noStrike" dirty="0" err="1" smtClean="0">
                          <a:effectLst/>
                        </a:rPr>
                        <a:t>уч.г</a:t>
                      </a:r>
                      <a:r>
                        <a:rPr lang="ru-RU" sz="1100" b="0" i="1" u="none" strike="noStrike" dirty="0" smtClean="0">
                          <a:effectLst/>
                        </a:rPr>
                        <a:t>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/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Рассказали родители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+31,8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Информация </a:t>
                      </a:r>
                      <a:r>
                        <a:rPr lang="ru-RU" sz="1200" b="0" u="none" strike="noStrike" dirty="0" smtClean="0">
                          <a:effectLst/>
                        </a:rPr>
                        <a:t>об </a:t>
                      </a:r>
                      <a:r>
                        <a:rPr lang="ru-RU" sz="1200" b="0" u="none" strike="noStrike" dirty="0">
                          <a:effectLst/>
                        </a:rPr>
                        <a:t>МГОТУ в Интернете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+21,1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Социальные сети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+5,3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У меня здесь учатся друзья/рассказали друзья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+12,9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Рассказали учителя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+6,2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К нам в школу приходи представители Университета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+2,0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6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Я уже был здесь раньше на днях открытых дверей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+1,9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Наружная реклама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Мне пришло приглашение по электронной почте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-4,9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Объявления и статьи в газетах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-4,1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Сюжеты про вуз по телевидению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-3,2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</a:tr>
              <a:tr h="22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Я здесь учусь на подготовительных курсах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-1,9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b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05" y="4277763"/>
            <a:ext cx="896190" cy="7803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844" y="4642621"/>
            <a:ext cx="3267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latin typeface="Bahnschrift Condensed" panose="020B0502040204020203" pitchFamily="34" charset="0"/>
              </a:rPr>
              <a:t>* По данным соц. опросов, проводимых на ДОД учебно-научной лабораторией социологических </a:t>
            </a:r>
            <a:r>
              <a:rPr lang="ru-RU" sz="1050" i="1" dirty="0">
                <a:latin typeface="Bahnschrift Condensed" panose="020B0502040204020203" pitchFamily="34" charset="0"/>
              </a:rPr>
              <a:t>исследований кафедры </a:t>
            </a:r>
            <a:r>
              <a:rPr lang="ru-RU" sz="1050" i="1" dirty="0" smtClean="0">
                <a:latin typeface="Bahnschrift Condensed" panose="020B0502040204020203" pitchFamily="34" charset="0"/>
              </a:rPr>
              <a:t>ГСД</a:t>
            </a:r>
            <a:endParaRPr lang="ru-RU" sz="1050" i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8489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cap="all" dirty="0">
                <a:cs typeface="Microsoft Sans Serif" panose="020B0604020202020204" pitchFamily="34" charset="0"/>
              </a:rPr>
              <a:t>II</a:t>
            </a:r>
            <a:r>
              <a:rPr lang="ru-RU" sz="20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000" b="1" cap="all" dirty="0"/>
              <a:t>Актуализация нормативных документов и материалов, представленных на </a:t>
            </a:r>
            <a:r>
              <a:rPr lang="ru-RU" sz="2000" b="1" cap="all" dirty="0" smtClean="0"/>
              <a:t>сайте</a:t>
            </a:r>
            <a:endParaRPr lang="ru-RU" sz="20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81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Разработаны ЛНА: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824716"/>
            <a:ext cx="308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Актуализированы ЛНА: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000" y="1319829"/>
            <a:ext cx="3595240" cy="279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приема в университет на программы высшего образования – программы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программы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специалитета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программы магистратуры.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приема в университет на программы среднего профессионального образования.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приема на обучение по образовательным программам высшего образования - программам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программам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специалитета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программам магистратуры (для граждан ДНР, ЛНР, а также граждан РФ, проживающих на территории ДНР и ЛНР).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300"/>
              </a:spcBef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2600" y="1319829"/>
            <a:ext cx="4045889" cy="3029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300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</a:t>
            </a:r>
            <a:r>
              <a:rPr lang="x-non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приемной комисси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     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>
              <a:spcBef>
                <a:spcPts val="300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апелляционной комиссии. </a:t>
            </a:r>
          </a:p>
          <a:p>
            <a:pPr marL="228600" lvl="0" indent="-228600" algn="just">
              <a:spcBef>
                <a:spcPts val="300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аттестационной комиссии по программам высшего образования – программам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программам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специалитета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программам магистратуры. </a:t>
            </a:r>
          </a:p>
          <a:p>
            <a:pPr marL="228600" lvl="0" indent="-228600" algn="just">
              <a:spcBef>
                <a:spcPts val="300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аттестационной комиссии по программам среднего профессионального образования.</a:t>
            </a:r>
          </a:p>
          <a:p>
            <a:pPr marL="228600" lvl="0" indent="-228600" algn="just">
              <a:spcBef>
                <a:spcPts val="300"/>
              </a:spcBef>
              <a:spcAft>
                <a:spcPts val="0"/>
              </a:spcAft>
              <a:buSzPts val="1400"/>
              <a:buFont typeface="+mj-lt"/>
              <a:buAutoNum type="arabicPeriod"/>
              <a:tabLst>
                <a:tab pos="2969895" algn="ctr"/>
                <a:tab pos="5940425" algn="r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об экзаменационных комиссиях.</a:t>
            </a:r>
          </a:p>
          <a:p>
            <a:pPr marL="228600" lvl="0" indent="-2286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проведения внутренних вступительных испытаний 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вступительного испытания творческой направленности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использованием дистанционных технологий.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порядке перевода обучающихся.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139952" y="2499742"/>
            <a:ext cx="518630" cy="504056"/>
          </a:xfrm>
          <a:prstGeom prst="mathPl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7319" t="5900" r="32676" b="10801"/>
          <a:stretch/>
        </p:blipFill>
        <p:spPr>
          <a:xfrm>
            <a:off x="9850" y="841873"/>
            <a:ext cx="4111162" cy="3852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99" y="4292086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234783"/>
            <a:ext cx="896190" cy="780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882" y="115429"/>
            <a:ext cx="887470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/>
              <a:t>ПРОЕКТ </a:t>
            </a:r>
            <a:r>
              <a:rPr lang="ru-RU" sz="1050" b="1" dirty="0" smtClean="0"/>
              <a:t>Р </a:t>
            </a:r>
            <a:r>
              <a:rPr lang="ru-RU" sz="1050" b="1" dirty="0"/>
              <a:t>А С П И С А Н </a:t>
            </a:r>
            <a:r>
              <a:rPr lang="ru-RU" sz="1050" b="1"/>
              <a:t>И Я</a:t>
            </a:r>
            <a:r>
              <a:rPr lang="ru-RU" sz="1050" b="1" smtClean="0"/>
              <a:t> </a:t>
            </a:r>
            <a:endParaRPr lang="ru-RU" sz="1050" b="1" dirty="0"/>
          </a:p>
          <a:p>
            <a:pPr algn="ctr"/>
            <a:r>
              <a:rPr lang="ru-RU" sz="1050" b="1" dirty="0"/>
              <a:t>внутренних вступительных испытаний (ВВИ), проводимых в ГБОУ ВО МО «Технологический университет», при приеме для обучения по программам высшего образования – </a:t>
            </a:r>
            <a:r>
              <a:rPr lang="ru-RU" sz="1050" b="1" dirty="0">
                <a:solidFill>
                  <a:srgbClr val="00B0F0"/>
                </a:solidFill>
              </a:rPr>
              <a:t>программам </a:t>
            </a:r>
            <a:r>
              <a:rPr lang="ru-RU" sz="1050" b="1" dirty="0" err="1">
                <a:solidFill>
                  <a:srgbClr val="00B0F0"/>
                </a:solidFill>
              </a:rPr>
              <a:t>бакалавриата</a:t>
            </a:r>
            <a:r>
              <a:rPr lang="ru-RU" sz="1050" b="1" dirty="0">
                <a:solidFill>
                  <a:srgbClr val="00B0F0"/>
                </a:solidFill>
              </a:rPr>
              <a:t> и программам </a:t>
            </a:r>
            <a:r>
              <a:rPr lang="ru-RU" sz="1050" b="1" dirty="0" err="1">
                <a:solidFill>
                  <a:srgbClr val="00B0F0"/>
                </a:solidFill>
              </a:rPr>
              <a:t>специалитета</a:t>
            </a:r>
            <a:r>
              <a:rPr lang="ru-RU" sz="1050" b="1" dirty="0">
                <a:solidFill>
                  <a:srgbClr val="00B0F0"/>
                </a:solidFill>
              </a:rPr>
              <a:t> </a:t>
            </a:r>
            <a:r>
              <a:rPr lang="ru-RU" sz="1050" b="1" dirty="0"/>
              <a:t>в 2022 году </a:t>
            </a:r>
            <a:r>
              <a:rPr lang="ru-RU" sz="1050" b="1" dirty="0" smtClean="0"/>
              <a:t>(</a:t>
            </a:r>
            <a:r>
              <a:rPr lang="ru-RU" sz="1050" b="1" dirty="0"/>
              <a:t>бюджет и платное обучение)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92328"/>
              </p:ext>
            </p:extLst>
          </p:nvPr>
        </p:nvGraphicFramePr>
        <p:xfrm>
          <a:off x="323528" y="864216"/>
          <a:ext cx="8523204" cy="37295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5510"/>
                <a:gridCol w="2672755"/>
                <a:gridCol w="1888161"/>
                <a:gridCol w="1696778"/>
              </a:tblGrid>
              <a:tr h="2512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Наименование вступительного испытания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Дата проведения на очную форму обучения 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Дата проведения</a:t>
                      </a:r>
                      <a:r>
                        <a:rPr lang="ru-RU" sz="900" b="1" baseline="0" dirty="0" smtClean="0">
                          <a:effectLst/>
                        </a:rPr>
                        <a:t> на очно-заочную и заочную форму обучения</a:t>
                      </a:r>
                      <a:endParaRPr lang="ru-RU" sz="900" b="1" dirty="0">
                        <a:effectLst/>
                      </a:endParaRPr>
                    </a:p>
                  </a:txBody>
                  <a:tcPr marL="39766" marR="39766" marT="0" marB="0">
                    <a:solidFill>
                      <a:schemeClr val="bg1"/>
                    </a:solidFill>
                  </a:tcPr>
                </a:tc>
              </a:tr>
              <a:tr h="50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(имеют право сдавать поступающие в инвалиды (в том числе дети-инвалиды), иностранные граждане и поступающие в рамках специальной квоты)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На </a:t>
                      </a:r>
                      <a:r>
                        <a:rPr lang="ru-RU" sz="900" b="1" dirty="0">
                          <a:effectLst/>
                        </a:rPr>
                        <a:t>базе профессионального образования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Русский язык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Русский </a:t>
                      </a:r>
                      <a:r>
                        <a:rPr lang="ru-RU" sz="1050" dirty="0">
                          <a:effectLst/>
                        </a:rPr>
                        <a:t>язык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13 июля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12 августа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15 августа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История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16 августа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34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Творческое испытание (рисунок и композиция)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Творческое </a:t>
                      </a:r>
                      <a:r>
                        <a:rPr lang="ru-RU" sz="1050" dirty="0">
                          <a:effectLst/>
                        </a:rPr>
                        <a:t>испытание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(рисунок и композиция)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 и основы высшей математики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17 августа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 августа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Физика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Техническая физика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 июля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16 августа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Иностранный язык (англ., фр., нем.)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Иностранный язык в профессиональной деятельности (англ., фр., нем.)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 июля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16 августа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61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Литература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Литература в системе культуры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 июля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Биология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20 июля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Информационные технологии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21 июля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 августа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22 августа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553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Обществознание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Основы права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22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23 августа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  <a:tr h="182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Экономика организации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Резервный день по всем предметам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25 июля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24 августа 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766" marR="39766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5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234783"/>
            <a:ext cx="896190" cy="780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882" y="115429"/>
            <a:ext cx="887470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 smtClean="0"/>
              <a:t>ПРОЕКТ </a:t>
            </a:r>
            <a:r>
              <a:rPr lang="ru-RU" sz="1050" b="1" dirty="0" smtClean="0"/>
              <a:t>Р </a:t>
            </a:r>
            <a:r>
              <a:rPr lang="ru-RU" sz="1050" b="1" dirty="0"/>
              <a:t>А С П И С А Н </a:t>
            </a:r>
            <a:r>
              <a:rPr lang="ru-RU" sz="1050" b="1" dirty="0" smtClean="0"/>
              <a:t>И Я</a:t>
            </a:r>
            <a:endParaRPr lang="ru-RU" sz="1050" b="1" dirty="0"/>
          </a:p>
          <a:p>
            <a:pPr algn="ctr"/>
            <a:r>
              <a:rPr lang="ru-RU" sz="1050" b="1" dirty="0"/>
              <a:t>внутренних вступительных испытаний (ВВИ), проводимых в ГБОУ ВО МО «Технологический университет», при приеме для обучения по программам высшего образования – </a:t>
            </a:r>
            <a:r>
              <a:rPr lang="ru-RU" sz="1050" b="1" dirty="0">
                <a:solidFill>
                  <a:srgbClr val="00B0F0"/>
                </a:solidFill>
              </a:rPr>
              <a:t>программам </a:t>
            </a:r>
            <a:r>
              <a:rPr lang="ru-RU" sz="1050" b="1" dirty="0" smtClean="0">
                <a:solidFill>
                  <a:srgbClr val="00B0F0"/>
                </a:solidFill>
              </a:rPr>
              <a:t>магистратуры </a:t>
            </a:r>
            <a:r>
              <a:rPr lang="ru-RU" sz="1050" b="1" dirty="0" smtClean="0"/>
              <a:t>в </a:t>
            </a:r>
            <a:r>
              <a:rPr lang="ru-RU" sz="1050" b="1" dirty="0"/>
              <a:t>2022 году </a:t>
            </a:r>
            <a:r>
              <a:rPr lang="ru-RU" sz="1050" b="1" dirty="0" smtClean="0"/>
              <a:t>(</a:t>
            </a:r>
            <a:r>
              <a:rPr lang="ru-RU" sz="1050" b="1" dirty="0"/>
              <a:t>бюджет и платное обучение</a:t>
            </a:r>
            <a:r>
              <a:rPr lang="ru-RU" sz="1050" b="1" dirty="0" smtClean="0"/>
              <a:t>) </a:t>
            </a:r>
            <a:endParaRPr lang="ru-RU" sz="105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46649"/>
              </p:ext>
            </p:extLst>
          </p:nvPr>
        </p:nvGraphicFramePr>
        <p:xfrm>
          <a:off x="395535" y="1066423"/>
          <a:ext cx="8287843" cy="3168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2089"/>
                <a:gridCol w="2453861"/>
                <a:gridCol w="1312120"/>
                <a:gridCol w="1312120"/>
                <a:gridCol w="1223444"/>
                <a:gridCol w="1194209"/>
              </a:tblGrid>
              <a:tr h="6201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Направление подготовки междисциплинарного вступительного испытания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проведения консультации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Начало в 10.00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проведения вступительного испытания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Начало в 9.00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Бюджет и платное обучение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Платное обучение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Бюджет и </a:t>
                      </a:r>
                      <a:r>
                        <a:rPr lang="ru-RU" sz="900" dirty="0" smtClean="0">
                          <a:effectLst/>
                        </a:rPr>
                        <a:t>платное обучение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Платное обучение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  <a:tr h="506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09.04.03 Прикладная информатика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 августа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22 августа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23 августа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  <a:tr h="41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10.04.01 Информационная безопасность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12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22 августа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23 августа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  <a:tr h="41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27.04.02 Управление качеством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12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22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23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  <a:tr h="412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37.04.01 Психология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12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22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15 августа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23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  <a:tr h="425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38.04.02 Менеджмент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12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22 августа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marL="290195" indent="-2901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15 августа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23 августа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05" marR="582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5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8489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cap="all" dirty="0" smtClean="0"/>
              <a:t>III</a:t>
            </a:r>
            <a:r>
              <a:rPr lang="ru-RU" sz="2000" b="1" cap="all" dirty="0" smtClean="0"/>
              <a:t>. Кадровое </a:t>
            </a:r>
            <a:r>
              <a:rPr lang="ru-RU" sz="2000" b="1" cap="all" dirty="0"/>
              <a:t>обеспечение приемной кампании 2022-2023 учебного года</a:t>
            </a:r>
            <a:endParaRPr lang="ru-RU" sz="20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43776035"/>
              </p:ext>
            </p:extLst>
          </p:nvPr>
        </p:nvGraphicFramePr>
        <p:xfrm>
          <a:off x="395535" y="778966"/>
          <a:ext cx="8451195" cy="359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70642" y="3501609"/>
            <a:ext cx="1924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0E81EA"/>
                </a:solidFill>
              </a:rPr>
              <a:t>График работы студентов в ПК к 1 июня</a:t>
            </a:r>
            <a:endParaRPr lang="ru-RU" sz="1100" b="1" i="1" dirty="0">
              <a:solidFill>
                <a:srgbClr val="0E81EA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681" y="4219342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129" y="6366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smtClean="0"/>
              <a:t>IV</a:t>
            </a:r>
            <a:r>
              <a:rPr lang="ru-RU" sz="2000" b="1" cap="all" dirty="0" smtClean="0"/>
              <a:t>. </a:t>
            </a:r>
            <a:r>
              <a:rPr lang="ru-RU" sz="2000" b="1" cap="all" dirty="0"/>
              <a:t>Техническое сопровождение приемной </a:t>
            </a:r>
            <a:r>
              <a:rPr lang="ru-RU" sz="2000" b="1" cap="all" dirty="0" smtClean="0"/>
              <a:t>кампании</a:t>
            </a:r>
            <a:endParaRPr lang="ru-RU" sz="20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8023245"/>
              </p:ext>
            </p:extLst>
          </p:nvPr>
        </p:nvGraphicFramePr>
        <p:xfrm>
          <a:off x="31676" y="913901"/>
          <a:ext cx="6768751" cy="348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r="66217"/>
          <a:stretch/>
        </p:blipFill>
        <p:spPr>
          <a:xfrm>
            <a:off x="2991060" y="1106486"/>
            <a:ext cx="715641" cy="7390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b="22646"/>
          <a:stretch/>
        </p:blipFill>
        <p:spPr>
          <a:xfrm>
            <a:off x="2784849" y="2296299"/>
            <a:ext cx="3226008" cy="7197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1276206"/>
            <a:ext cx="2702977" cy="322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/>
          <a:srcRect t="1491" r="49428"/>
          <a:stretch/>
        </p:blipFill>
        <p:spPr>
          <a:xfrm>
            <a:off x="7009648" y="913901"/>
            <a:ext cx="1731599" cy="31770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2190" y="3466767"/>
            <a:ext cx="884069" cy="7665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9984" y="4233301"/>
            <a:ext cx="896747" cy="7775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7204" y="4753339"/>
            <a:ext cx="678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</a:rPr>
              <a:t>Совместная работа Управления информационных технологий и приемной комиссии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2190" y="402218"/>
            <a:ext cx="501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Основные направления: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31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234783"/>
            <a:ext cx="896190" cy="78035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72796"/>
              </p:ext>
            </p:extLst>
          </p:nvPr>
        </p:nvGraphicFramePr>
        <p:xfrm>
          <a:off x="539552" y="1078897"/>
          <a:ext cx="7992887" cy="13488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733428"/>
                <a:gridCol w="1880819"/>
                <a:gridCol w="1689320"/>
                <a:gridCol w="1689320"/>
              </a:tblGrid>
              <a:tr h="43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2021-2022 учебный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2020-2021 учебный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6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заявлений, поданных на перевод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9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переведенных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045852"/>
              </p:ext>
            </p:extLst>
          </p:nvPr>
        </p:nvGraphicFramePr>
        <p:xfrm>
          <a:off x="1331640" y="2643758"/>
          <a:ext cx="5976664" cy="179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208028"/>
            <a:ext cx="792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переводу из других вузов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19440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234783"/>
            <a:ext cx="896190" cy="7803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5999" y="175094"/>
            <a:ext cx="7920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настоящий момент в работе:</a:t>
            </a:r>
            <a:endParaRPr lang="ru-RU" sz="20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75798"/>
            <a:ext cx="852320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изменений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Указа Президента РФ от 9.05.2022 и Закона МО «Об образовании», устанавливающих специальную квоту в размере 10% общего объема КЦП для детей военнослужащих и сотрудников, принимающих участие в СВО на территориях ДНР, ЛНР и Украины, 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приема на программы высшего образования и Планы приема.</a:t>
            </a:r>
          </a:p>
          <a:p>
            <a:pPr lvl="0"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    Разработка вариантов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вступительных испытаний для поступающих на базе среднего профессионального образования: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технологии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Техническая физика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и основы высшей математики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права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 организации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Иностранный язык в профессиональной деятельности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нем, фр.)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1701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 в системе культуры.</a:t>
            </a:r>
          </a:p>
          <a:p>
            <a:pPr lvl="0" algn="just">
              <a:spcAft>
                <a:spcPts val="0"/>
              </a:spcAft>
              <a:tabLst>
                <a:tab pos="170180" algn="l"/>
              </a:tabLs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170180" algn="l"/>
              </a:tabLs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95686"/>
            <a:ext cx="6729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Благодарю за внимание! </a:t>
            </a:r>
            <a:endParaRPr lang="ru-RU" sz="4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234783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4389" t="23399" r="10232" b="10802"/>
          <a:stretch/>
        </p:blipFill>
        <p:spPr>
          <a:xfrm>
            <a:off x="508364" y="863790"/>
            <a:ext cx="7312722" cy="40435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2864" y="25248"/>
            <a:ext cx="8689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E81EA"/>
                </a:solidFill>
                <a:latin typeface="Roboto"/>
              </a:rPr>
              <a:t>ОТКРЫТЫЙ РАЗГОВОР: ВСТРЕЧА ПРАВИТЕЛЬСТВА И ПРЕДСТАВИТЕЛЕЙ СФЕРЫ ВЫСШЕГО </a:t>
            </a:r>
            <a:r>
              <a:rPr lang="ru-RU" sz="1200" b="1" dirty="0" smtClean="0">
                <a:solidFill>
                  <a:srgbClr val="0E81EA"/>
                </a:solidFill>
                <a:latin typeface="Roboto"/>
              </a:rPr>
              <a:t>ОБРАЗОВАНИЯ 21 апреля 2022 г.</a:t>
            </a:r>
            <a:endParaRPr lang="ru-RU" sz="1200" b="1" dirty="0">
              <a:solidFill>
                <a:srgbClr val="0E81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04" y="420482"/>
            <a:ext cx="844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Выступление министра науки и высшего образования РФ </a:t>
            </a:r>
            <a:r>
              <a:rPr lang="ru-RU" sz="1600" dirty="0" err="1" smtClean="0"/>
              <a:t>Фалькова</a:t>
            </a:r>
            <a:r>
              <a:rPr lang="ru-RU" sz="1600" dirty="0" smtClean="0"/>
              <a:t> В.Н.  </a:t>
            </a:r>
            <a:endParaRPr lang="ru-RU" sz="1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770" y="4277764"/>
            <a:ext cx="896190" cy="780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9596" y="4460193"/>
            <a:ext cx="1256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(на 43020 чел больше 2020 г.)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85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1" y="72909"/>
            <a:ext cx="8596105" cy="490160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038" y="-2887"/>
            <a:ext cx="1816681" cy="7692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12" y="3067449"/>
            <a:ext cx="4151736" cy="5791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1100860"/>
            <a:ext cx="853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след. </a:t>
            </a:r>
            <a:endParaRPr lang="ru-RU" cap="small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617" y="4201577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4545"/>
          <a:stretch/>
        </p:blipFill>
        <p:spPr>
          <a:xfrm>
            <a:off x="138369" y="132125"/>
            <a:ext cx="8815580" cy="3807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523" y="0"/>
            <a:ext cx="3523793" cy="1127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023" y="3409896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12" y="2214089"/>
            <a:ext cx="3891448" cy="3718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028384" y="195486"/>
            <a:ext cx="9613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578" y="4254305"/>
            <a:ext cx="896190" cy="780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483" t="5412" r="7688" b="4629"/>
          <a:stretch/>
        </p:blipFill>
        <p:spPr>
          <a:xfrm>
            <a:off x="6060023" y="2268191"/>
            <a:ext cx="3032295" cy="27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3426"/>
          <a:stretch/>
        </p:blipFill>
        <p:spPr>
          <a:xfrm>
            <a:off x="971600" y="915566"/>
            <a:ext cx="6919086" cy="32772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84981" y="45778"/>
            <a:ext cx="1462241" cy="653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833222"/>
            <a:ext cx="3043671" cy="359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74" y="4222596"/>
            <a:ext cx="896190" cy="7803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4679" y="57579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/>
              <a:t>Календарь приема </a:t>
            </a:r>
          </a:p>
          <a:p>
            <a:r>
              <a:rPr lang="ru-RU" dirty="0" smtClean="0"/>
              <a:t>(по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</a:t>
            </a:r>
            <a:r>
              <a:rPr lang="ru-RU" dirty="0" err="1" smtClean="0"/>
              <a:t>специалитета</a:t>
            </a:r>
            <a:r>
              <a:rPr lang="ru-RU" dirty="0" smtClean="0"/>
              <a:t> на очную форму в рамках КЦП)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1" y="4597574"/>
            <a:ext cx="7989570" cy="2964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1097280" y="1333912"/>
            <a:ext cx="5596128" cy="2458562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A5280-4E4F-4ECC-BE80-182AD751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208611"/>
            <a:ext cx="8295894" cy="9941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cs typeface="Calibri Light"/>
              </a:rPr>
              <a:t>ДОРОЖНАЯ КАРТА</a:t>
            </a:r>
            <a:r>
              <a:rPr lang="ru-RU" sz="2400" b="1" dirty="0">
                <a:solidFill>
                  <a:srgbClr val="00194C"/>
                </a:solidFill>
                <a:cs typeface="Calibri Light"/>
              </a:rPr>
              <a:t/>
            </a:r>
            <a:br>
              <a:rPr lang="ru-RU" sz="2400" b="1" dirty="0">
                <a:solidFill>
                  <a:srgbClr val="00194C"/>
                </a:solidFill>
                <a:cs typeface="Calibri Light"/>
              </a:rPr>
            </a:br>
            <a:r>
              <a:rPr lang="ru-RU" sz="2400" dirty="0">
                <a:solidFill>
                  <a:srgbClr val="00194C"/>
                </a:solidFill>
                <a:ea typeface="+mj-lt"/>
                <a:cs typeface="+mj-lt"/>
              </a:rPr>
              <a:t>реализации комплексной системы привлечения абитуриентов по всем направлениям подготовки 2021/2022 </a:t>
            </a:r>
            <a:endParaRPr lang="ru-RU" sz="2400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203C05-15DC-4D55-A471-756DB744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045" y="1440279"/>
            <a:ext cx="4960694" cy="2430113"/>
          </a:xfrm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ru-RU" sz="2475" dirty="0">
                <a:solidFill>
                  <a:schemeClr val="bg1"/>
                </a:solidFill>
                <a:cs typeface="Calibri"/>
              </a:rPr>
              <a:t>Проекты:</a:t>
            </a:r>
          </a:p>
          <a:p>
            <a:pPr marL="342900" lvl="1" indent="0">
              <a:buNone/>
            </a:pPr>
            <a:r>
              <a:rPr lang="ru-RU" dirty="0" smtClean="0">
                <a:solidFill>
                  <a:schemeClr val="bg1"/>
                </a:solidFill>
                <a:ea typeface="+mn-lt"/>
                <a:cs typeface="+mn-lt"/>
              </a:rPr>
              <a:t>«Цифровые коммуникации»</a:t>
            </a:r>
          </a:p>
          <a:p>
            <a:pPr marL="342900" lvl="1" indent="0">
              <a:buNone/>
            </a:pPr>
            <a:r>
              <a:rPr lang="ru-RU" dirty="0" smtClean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Студент – школьнику»</a:t>
            </a:r>
            <a:endParaRPr lang="ru-RU" dirty="0">
              <a:solidFill>
                <a:schemeClr val="bg1"/>
              </a:solidFill>
              <a:cs typeface="Calibri"/>
            </a:endParaRPr>
          </a:p>
          <a:p>
            <a:pPr marL="342900" lvl="1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Адвокаты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бренда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»</a:t>
            </a:r>
          </a:p>
          <a:p>
            <a:pPr marL="342900" lvl="1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Университетские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субботы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»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lvl="1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Потенциал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»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Профессиональный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+mn-lt"/>
                <a:cs typeface="+mn-lt"/>
              </a:rPr>
              <a:t>рост</a:t>
            </a:r>
            <a:r>
              <a:rPr lang="ru-RU" dirty="0" smtClean="0">
                <a:solidFill>
                  <a:schemeClr val="bg1"/>
                </a:solidFill>
                <a:ea typeface="+mn-lt"/>
                <a:cs typeface="+mn-lt"/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«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Сопровождение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приемной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кампании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2022</a:t>
            </a:r>
            <a:r>
              <a:rPr lang="ru-RU" dirty="0">
                <a:solidFill>
                  <a:schemeClr val="bg1"/>
                </a:solidFill>
                <a:ea typeface="+mn-lt"/>
                <a:cs typeface="+mn-lt"/>
              </a:rPr>
              <a:t>»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7360931" y="1842304"/>
            <a:ext cx="830997" cy="1509851"/>
          </a:xfrm>
          <a:prstGeom prst="rect">
            <a:avLst/>
          </a:prstGeom>
        </p:spPr>
        <p:txBody>
          <a:bodyPr vert="vert" wrap="square" lIns="68580" tIns="34290" rIns="68580" bIns="34290" anchor="t">
            <a:spAutoFit/>
          </a:bodyPr>
          <a:lstStyle/>
          <a:p>
            <a:r>
              <a:rPr lang="ru-RU" sz="1500" dirty="0">
                <a:solidFill>
                  <a:schemeClr val="accent4">
                    <a:lumMod val="75000"/>
                  </a:schemeClr>
                </a:solidFill>
                <a:latin typeface="+mj-lt"/>
                <a:ea typeface="+mn-lt"/>
                <a:cs typeface="+mn-lt"/>
              </a:rPr>
              <a:t>Информационно-организационная поддержка </a:t>
            </a:r>
            <a:endParaRPr lang="ru-RU" sz="1350" dirty="0">
              <a:solidFill>
                <a:schemeClr val="accent4">
                  <a:lumMod val="75000"/>
                </a:schemeClr>
              </a:solidFill>
              <a:latin typeface="+mj-lt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9" y="1796614"/>
            <a:ext cx="197728" cy="1977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3" y="2076276"/>
            <a:ext cx="197728" cy="197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8" y="2339448"/>
            <a:ext cx="197728" cy="197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8" y="2609785"/>
            <a:ext cx="197728" cy="1977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1" y="3132587"/>
            <a:ext cx="197728" cy="1977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0363" y="1333912"/>
            <a:ext cx="34289" cy="3288380"/>
          </a:xfrm>
          <a:prstGeom prst="rect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9" y="3429309"/>
            <a:ext cx="197728" cy="1977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48" y="2862886"/>
            <a:ext cx="197728" cy="19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328" y="3942365"/>
            <a:ext cx="806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194C"/>
                </a:solidFill>
                <a:latin typeface="+mj-lt"/>
                <a:ea typeface="+mj-lt"/>
                <a:cs typeface="+mj-lt"/>
              </a:rPr>
              <a:t>Выступление проректора по международному сотрудничеству и интеграции и дополнительному образованию Васиной Н.В. На Ученом совете 16 ноября 2021 г.</a:t>
            </a:r>
            <a:endParaRPr lang="ru-RU" sz="14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67834" y="1333912"/>
            <a:ext cx="34289" cy="2458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766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00" y="2214643"/>
            <a:ext cx="4919286" cy="38319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173278" y="16226"/>
            <a:ext cx="62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cap="all" dirty="0" smtClean="0">
                <a:cs typeface="Microsoft Sans Serif" panose="020B0604020202020204" pitchFamily="34" charset="0"/>
              </a:rPr>
              <a:t>I</a:t>
            </a:r>
            <a:r>
              <a:rPr lang="ru-RU" sz="24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400" b="1" cap="all" dirty="0" err="1"/>
              <a:t>Профориентационная</a:t>
            </a:r>
            <a:r>
              <a:rPr lang="ru-RU" sz="2400" b="1" cap="all" dirty="0"/>
              <a:t> работа</a:t>
            </a:r>
            <a:endParaRPr lang="ru-RU" sz="2400" cap="all" dirty="0"/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6712"/>
              </p:ext>
            </p:extLst>
          </p:nvPr>
        </p:nvGraphicFramePr>
        <p:xfrm>
          <a:off x="323528" y="932326"/>
          <a:ext cx="6151829" cy="36271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0320"/>
                <a:gridCol w="3271509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Ответственные </a:t>
                      </a:r>
                      <a:endParaRPr lang="ru-RU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effectLst/>
                        </a:rPr>
                        <a:t>Дни открытых дверей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0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4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effectLst/>
                        </a:rPr>
                        <a:t>«Дни </a:t>
                      </a:r>
                      <a:r>
                        <a:rPr lang="ru-RU" sz="1400" dirty="0" smtClean="0">
                          <a:effectLst/>
                        </a:rPr>
                        <a:t>карьеры» </a:t>
                      </a:r>
                      <a:r>
                        <a:rPr lang="ru-RU" sz="1400" dirty="0">
                          <a:effectLst/>
                        </a:rPr>
                        <a:t>Технологического </a:t>
                      </a:r>
                      <a:r>
                        <a:rPr lang="ru-RU" sz="1400" dirty="0" smtClean="0">
                          <a:effectLst/>
                        </a:rPr>
                        <a:t>университета</a:t>
                      </a: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effectLst/>
                        </a:rPr>
                        <a:t>«Университетские субботы»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effectLst/>
                        </a:rPr>
                        <a:t>Встречи с выпускниками ККМТ и </a:t>
                      </a:r>
                      <a:r>
                        <a:rPr lang="ru-RU" sz="1400" dirty="0" smtClean="0">
                          <a:effectLst/>
                        </a:rPr>
                        <a:t>ТТД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effectLst/>
                        </a:rPr>
                        <a:t>Проект «Студент – школьнику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05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>
                          <a:effectLst/>
                        </a:rPr>
                        <a:t>Проект «Информационное сопровождение приемной кампании»</a:t>
                      </a:r>
                      <a:endParaRPr lang="ru-RU" sz="1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96469" y="2202137"/>
            <a:ext cx="5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06" y="4205781"/>
            <a:ext cx="896190" cy="7803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7904" y="381472"/>
            <a:ext cx="526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Основные направления </a:t>
            </a:r>
            <a:endParaRPr lang="ru-RU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3267" y="3317321"/>
            <a:ext cx="5607205" cy="382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bg1"/>
                </a:solidFill>
              </a:rPr>
              <a:t>Кафедры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12998" y="3313548"/>
            <a:ext cx="49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34" y="1688094"/>
            <a:ext cx="4626644" cy="3929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34" y="1168627"/>
            <a:ext cx="4193581" cy="381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476" y="2737857"/>
            <a:ext cx="5325725" cy="4186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75855" y="2803678"/>
            <a:ext cx="2584484" cy="25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bg1"/>
                </a:solidFill>
              </a:rPr>
              <a:t>Приемная комиссия, институты, кафедры</a:t>
            </a:r>
            <a:endParaRPr lang="ru-RU" sz="800" b="1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4" y="2278497"/>
            <a:ext cx="3240362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solidFill>
                  <a:schemeClr val="bg1"/>
                </a:solidFill>
              </a:rPr>
              <a:t>ОМСиОИ</a:t>
            </a:r>
            <a:r>
              <a:rPr lang="ru-RU" sz="1000" b="1" dirty="0">
                <a:solidFill>
                  <a:schemeClr val="bg1"/>
                </a:solidFill>
              </a:rPr>
              <a:t>, институты, кафедры, приемная комиссия</a:t>
            </a:r>
            <a:endParaRPr lang="ru-RU" sz="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7558" y="1768071"/>
            <a:ext cx="3752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</a:rPr>
              <a:t>ОМСиОИ</a:t>
            </a:r>
            <a:r>
              <a:rPr lang="ru-RU" sz="1000" b="1" dirty="0">
                <a:solidFill>
                  <a:schemeClr val="bg1"/>
                </a:solidFill>
              </a:rPr>
              <a:t>, институты, ККМТ, ТТД, </a:t>
            </a:r>
            <a:r>
              <a:rPr lang="ru-RU" sz="1000" b="1" dirty="0" smtClean="0">
                <a:solidFill>
                  <a:schemeClr val="bg1"/>
                </a:solidFill>
              </a:rPr>
              <a:t>кафедры, приемная комиссия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07558" y="1169241"/>
            <a:ext cx="33300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Приемная </a:t>
            </a:r>
            <a:r>
              <a:rPr lang="ru-RU" sz="1000" b="1" dirty="0">
                <a:solidFill>
                  <a:schemeClr val="bg1"/>
                </a:solidFill>
              </a:rPr>
              <a:t>комиссия</a:t>
            </a:r>
            <a:r>
              <a:rPr lang="ru-RU" sz="900" b="1" dirty="0">
                <a:solidFill>
                  <a:schemeClr val="bg1"/>
                </a:solidFill>
              </a:rPr>
              <a:t>, институты, ККМТ, ТТД, кафедры, </a:t>
            </a:r>
            <a:r>
              <a:rPr lang="ru-RU" sz="900" b="1" dirty="0" err="1" smtClean="0">
                <a:solidFill>
                  <a:schemeClr val="bg1"/>
                </a:solidFill>
              </a:rPr>
              <a:t>ОМСиОИ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6376" y="2742139"/>
            <a:ext cx="51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3887" y="1163207"/>
            <a:ext cx="35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7749" y="1684536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03457" y="3905842"/>
            <a:ext cx="5949422" cy="39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/>
              <a:t>ОМСиОИ</a:t>
            </a:r>
            <a:r>
              <a:rPr lang="ru-RU" sz="1000" b="1" dirty="0"/>
              <a:t>, Управление стратегического развития (Центр по связям с общественностью</a:t>
            </a:r>
            <a:r>
              <a:rPr lang="ru-RU" sz="1000" b="1" dirty="0" smtClean="0"/>
              <a:t>)       более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116" y="33460"/>
            <a:ext cx="580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cap="all" dirty="0" smtClean="0">
                <a:cs typeface="Microsoft Sans Serif" panose="020B0604020202020204" pitchFamily="34" charset="0"/>
              </a:rPr>
              <a:t>I</a:t>
            </a:r>
            <a:r>
              <a:rPr lang="ru-RU" sz="24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400" b="1" cap="all" dirty="0" err="1"/>
              <a:t>Профориентационная</a:t>
            </a:r>
            <a:r>
              <a:rPr lang="ru-RU" sz="2400" b="1" cap="all" dirty="0"/>
              <a:t> работа</a:t>
            </a:r>
            <a:endParaRPr lang="ru-RU" sz="24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58902"/>
              </p:ext>
            </p:extLst>
          </p:nvPr>
        </p:nvGraphicFramePr>
        <p:xfrm>
          <a:off x="35117" y="845031"/>
          <a:ext cx="5338761" cy="32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20205"/>
              </p:ext>
            </p:extLst>
          </p:nvPr>
        </p:nvGraphicFramePr>
        <p:xfrm>
          <a:off x="5436095" y="845031"/>
          <a:ext cx="3629088" cy="14695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3271"/>
                <a:gridCol w="515470"/>
                <a:gridCol w="466849"/>
                <a:gridCol w="364428"/>
                <a:gridCol w="421593"/>
                <a:gridCol w="409684"/>
                <a:gridCol w="447793"/>
              </a:tblGrid>
              <a:tr h="14883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Количество участников в 2021-2022 учебном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 октября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 февраля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24 апреля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очное участие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онлайн-участие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очное участие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онлайн-участие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очное участие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онлайн-участие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7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Высшее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ККМТ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ТТД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2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Всего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421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602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693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804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97128"/>
              </p:ext>
            </p:extLst>
          </p:nvPr>
        </p:nvGraphicFramePr>
        <p:xfrm>
          <a:off x="5369110" y="2532037"/>
          <a:ext cx="3731260" cy="130016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79154"/>
                <a:gridCol w="1080120"/>
                <a:gridCol w="1071986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участников в 2021-2022 </a:t>
                      </a:r>
                      <a:r>
                        <a:rPr lang="ru-RU" sz="1100" dirty="0" err="1">
                          <a:effectLst/>
                        </a:rPr>
                        <a:t>уч.г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Прирост к </a:t>
                      </a:r>
                      <a:r>
                        <a:rPr lang="ru-RU" sz="1100" dirty="0">
                          <a:effectLst/>
                        </a:rPr>
                        <a:t>2020-2021 </a:t>
                      </a:r>
                      <a:r>
                        <a:rPr lang="ru-RU" sz="1100" dirty="0" err="1">
                          <a:effectLst/>
                        </a:rPr>
                        <a:t>уч.г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Высшее 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+377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ККМТ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+715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ТТД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+360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приняли участие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3033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+1452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53411" y="4133947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Дни открытых дверей в 2021-2022 учебном году</a:t>
            </a:r>
            <a:endParaRPr lang="ru-RU" sz="1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986" y="375437"/>
            <a:ext cx="5398314" cy="432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016" y="4211995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771550"/>
            <a:ext cx="9152879" cy="0"/>
          </a:xfrm>
          <a:prstGeom prst="line">
            <a:avLst/>
          </a:prstGeom>
          <a:ln w="317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498" y="28928"/>
            <a:ext cx="62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cap="all" dirty="0" smtClean="0">
                <a:cs typeface="Microsoft Sans Serif" panose="020B0604020202020204" pitchFamily="34" charset="0"/>
              </a:rPr>
              <a:t>I</a:t>
            </a:r>
            <a:r>
              <a:rPr lang="ru-RU" sz="2400" b="1" cap="all" dirty="0" smtClean="0">
                <a:cs typeface="Microsoft Sans Serif" panose="020B0604020202020204" pitchFamily="34" charset="0"/>
              </a:rPr>
              <a:t>. </a:t>
            </a:r>
            <a:r>
              <a:rPr lang="ru-RU" sz="2400" b="1" cap="all" dirty="0" err="1"/>
              <a:t>Профориентационная</a:t>
            </a:r>
            <a:r>
              <a:rPr lang="ru-RU" sz="2400" b="1" cap="all" dirty="0"/>
              <a:t> работа</a:t>
            </a:r>
            <a:endParaRPr lang="ru-RU" sz="2400" cap="all" dirty="0"/>
          </a:p>
        </p:txBody>
      </p:sp>
      <p:sp>
        <p:nvSpPr>
          <p:cNvPr id="38" name="TextBox 37"/>
          <p:cNvSpPr txBox="1"/>
          <p:nvPr/>
        </p:nvSpPr>
        <p:spPr>
          <a:xfrm rot="17400000">
            <a:off x="5238468" y="2368846"/>
            <a:ext cx="469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 cap="all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/>
              <a:t>Информационно-коммуникационные </a:t>
            </a:r>
          </a:p>
          <a:p>
            <a:r>
              <a:rPr lang="ru-RU" dirty="0"/>
              <a:t>технологии</a:t>
            </a: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="" xmlns:a16="http://schemas.microsoft.com/office/drawing/2014/main" id="{8510C92B-0E9F-4A6C-A74C-504978565F10}"/>
              </a:ext>
            </a:extLst>
          </p:cNvPr>
          <p:cNvSpPr/>
          <p:nvPr/>
        </p:nvSpPr>
        <p:spPr>
          <a:xfrm>
            <a:off x="163351" y="4192384"/>
            <a:ext cx="5680018" cy="951116"/>
          </a:xfrm>
          <a:prstGeom prst="rtTriangle">
            <a:avLst/>
          </a:prstGeom>
          <a:solidFill>
            <a:srgbClr val="C8A04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="" xmlns:a16="http://schemas.microsoft.com/office/drawing/2014/main" id="{4E339087-F1DA-4CB9-8816-99DEEF84931F}"/>
              </a:ext>
            </a:extLst>
          </p:cNvPr>
          <p:cNvSpPr/>
          <p:nvPr/>
        </p:nvSpPr>
        <p:spPr>
          <a:xfrm flipH="1">
            <a:off x="3003360" y="3939911"/>
            <a:ext cx="6140640" cy="1223518"/>
          </a:xfrm>
          <a:prstGeom prst="rtTriangle">
            <a:avLst/>
          </a:prstGeom>
          <a:solidFill>
            <a:srgbClr val="002147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E95508C9-6543-4DBD-B0DC-4A234A168B8B}"/>
              </a:ext>
            </a:extLst>
          </p:cNvPr>
          <p:cNvSpPr/>
          <p:nvPr/>
        </p:nvSpPr>
        <p:spPr>
          <a:xfrm>
            <a:off x="-2" y="3932496"/>
            <a:ext cx="3275856" cy="1223518"/>
          </a:xfrm>
          <a:prstGeom prst="rtTriangle">
            <a:avLst/>
          </a:prstGeom>
          <a:solidFill>
            <a:srgbClr val="529ACE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85194" y="389704"/>
            <a:ext cx="545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Дни открытых дверей в 2021-2022 учебном году</a:t>
            </a:r>
            <a:endParaRPr lang="ru-RU" sz="16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59380"/>
              </p:ext>
            </p:extLst>
          </p:nvPr>
        </p:nvGraphicFramePr>
        <p:xfrm>
          <a:off x="5436096" y="1265176"/>
          <a:ext cx="3456384" cy="15744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2168"/>
                <a:gridCol w="936104"/>
                <a:gridCol w="1008112"/>
              </a:tblGrid>
              <a:tr h="36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2021-2022 уч.г.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2020-2021 уч. </a:t>
                      </a:r>
                      <a:r>
                        <a:rPr lang="ru-RU" sz="1100" u="none" strike="noStrike" dirty="0" smtClean="0">
                          <a:effectLst/>
                        </a:rPr>
                        <a:t>г.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Королев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Щелково и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Фрязино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Мытищи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Ивантеевка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Другие районы МО и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247403"/>
              </p:ext>
            </p:extLst>
          </p:nvPr>
        </p:nvGraphicFramePr>
        <p:xfrm>
          <a:off x="142211" y="917586"/>
          <a:ext cx="5115566" cy="359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7090" y="3182011"/>
            <a:ext cx="34353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latin typeface="Bahnschrift Condensed" panose="020B0502040204020203" pitchFamily="34" charset="0"/>
              </a:rPr>
              <a:t>* По данным соц. опросов, проводимых на ДОД учебно-научной лабораторией социологических </a:t>
            </a:r>
            <a:r>
              <a:rPr lang="ru-RU" sz="1050" i="1" dirty="0">
                <a:latin typeface="Bahnschrift Condensed" panose="020B0502040204020203" pitchFamily="34" charset="0"/>
              </a:rPr>
              <a:t>исследований кафедры </a:t>
            </a:r>
            <a:r>
              <a:rPr lang="ru-RU" sz="1050" i="1" dirty="0" smtClean="0">
                <a:latin typeface="Bahnschrift Condensed" panose="020B0502040204020203" pitchFamily="34" charset="0"/>
              </a:rPr>
              <a:t>ГСД</a:t>
            </a:r>
            <a:endParaRPr lang="ru-RU" sz="1050" i="1" dirty="0">
              <a:latin typeface="Bahnschrif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91" y="4207170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1458</Words>
  <Application>Microsoft Office PowerPoint</Application>
  <PresentationFormat>Экран (16:9)</PresentationFormat>
  <Paragraphs>375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Bahnschrift Condensed</vt:lpstr>
      <vt:lpstr>Calibri</vt:lpstr>
      <vt:lpstr>Calibri Light</vt:lpstr>
      <vt:lpstr>Microsoft Sans Serif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 реализации комплексной системы привлечения абитуриентов по всем направлениям подготовки 2021/2022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Аренд Оксана Юрьевна</cp:lastModifiedBy>
  <cp:revision>344</cp:revision>
  <cp:lastPrinted>2021-11-15T14:17:07Z</cp:lastPrinted>
  <dcterms:created xsi:type="dcterms:W3CDTF">2018-01-30T08:07:02Z</dcterms:created>
  <dcterms:modified xsi:type="dcterms:W3CDTF">2022-05-24T07:05:11Z</dcterms:modified>
</cp:coreProperties>
</file>